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64" r:id="rId2"/>
    <p:sldId id="280" r:id="rId3"/>
    <p:sldId id="288" r:id="rId4"/>
    <p:sldId id="266" r:id="rId5"/>
    <p:sldId id="265" r:id="rId6"/>
    <p:sldId id="293" r:id="rId7"/>
    <p:sldId id="294" r:id="rId8"/>
    <p:sldId id="287" r:id="rId9"/>
    <p:sldId id="271" r:id="rId10"/>
    <p:sldId id="286" r:id="rId11"/>
    <p:sldId id="267" r:id="rId12"/>
    <p:sldId id="290" r:id="rId13"/>
    <p:sldId id="291" r:id="rId14"/>
    <p:sldId id="292" r:id="rId15"/>
    <p:sldId id="297" r:id="rId16"/>
    <p:sldId id="282" r:id="rId17"/>
    <p:sldId id="298" r:id="rId18"/>
    <p:sldId id="299" r:id="rId19"/>
    <p:sldId id="295" r:id="rId20"/>
    <p:sldId id="296" r:id="rId21"/>
    <p:sldId id="283" r:id="rId22"/>
    <p:sldId id="300" r:id="rId23"/>
    <p:sldId id="273" r:id="rId24"/>
    <p:sldId id="269" r:id="rId25"/>
    <p:sldId id="28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409"/>
    <a:srgbClr val="5825C7"/>
    <a:srgbClr val="4E60D4"/>
    <a:srgbClr val="08CBEC"/>
    <a:srgbClr val="0D4A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51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-264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060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2" b="1673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2" b="1673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00050" y="323850"/>
            <a:ext cx="11391900" cy="61097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33" y="1125538"/>
            <a:ext cx="7191516" cy="498332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37878" y="2235923"/>
            <a:ext cx="5624476" cy="83099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猫狗二分类</a:t>
            </a:r>
            <a:endParaRPr lang="zh-CN" altLang="en-US" sz="4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28090" y="1367790"/>
            <a:ext cx="7742290" cy="90486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44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Cat and dog classification</a:t>
            </a:r>
            <a:endParaRPr lang="zh-CN" altLang="en-US" sz="44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1355549" y="3943350"/>
            <a:ext cx="1444801" cy="3330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E60D4"/>
              </a:gs>
              <a:gs pos="100000">
                <a:srgbClr val="5825C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355548" y="3934625"/>
            <a:ext cx="1444802" cy="3270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</a:rPr>
              <a:t>曹康杰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10" name="十指流玉 - 与你的晴天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75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14400" y="-6096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" grpId="0"/>
      <p:bldP spid="6" grpId="0"/>
      <p:bldP spid="7" grpId="0" animBg="1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图片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757" y="1355487"/>
            <a:ext cx="6016486" cy="466869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975013" y="2132503"/>
            <a:ext cx="2241974" cy="6093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</a:rPr>
              <a:t>03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训练过程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5400000">
            <a:off x="1359763" y="2586582"/>
            <a:ext cx="3455987" cy="993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PART 03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400" y="3557536"/>
            <a:ext cx="1600200" cy="248534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304" y="1222602"/>
            <a:ext cx="6331528" cy="2337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矩形 24"/>
          <p:cNvSpPr/>
          <p:nvPr/>
        </p:nvSpPr>
        <p:spPr>
          <a:xfrm>
            <a:off x="561001" y="636554"/>
            <a:ext cx="3318790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第一次训练</a:t>
            </a:r>
            <a:endParaRPr lang="zh-CN" altLang="en-US" sz="40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52673" y="3916995"/>
            <a:ext cx="3318790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 smtClean="0">
                <a:solidFill>
                  <a:srgbClr val="FF9409"/>
                </a:solidFill>
                <a:latin typeface="Century Gothic" panose="020B0502020202020204" pitchFamily="34" charset="0"/>
              </a:rPr>
              <a:t>得分：</a:t>
            </a:r>
            <a:r>
              <a:rPr lang="en-US" altLang="zh-CN" sz="4000" b="1" i="1" dirty="0" smtClean="0">
                <a:solidFill>
                  <a:srgbClr val="FF9409"/>
                </a:solidFill>
                <a:latin typeface="Century Gothic" panose="020B0502020202020204" pitchFamily="34" charset="0"/>
              </a:rPr>
              <a:t>59</a:t>
            </a:r>
            <a:r>
              <a:rPr lang="en-US" altLang="zh-CN" sz="4000" b="1" i="1" dirty="0">
                <a:solidFill>
                  <a:srgbClr val="FF9409"/>
                </a:solidFill>
                <a:latin typeface="Century Gothic" panose="020B0502020202020204" pitchFamily="34" charset="0"/>
              </a:rPr>
              <a:t>.</a:t>
            </a:r>
            <a:r>
              <a:rPr lang="en-US" altLang="zh-CN" sz="4000" b="1" i="1" dirty="0" smtClean="0">
                <a:solidFill>
                  <a:srgbClr val="FF9409"/>
                </a:solidFill>
                <a:latin typeface="Century Gothic" panose="020B0502020202020204" pitchFamily="34" charset="0"/>
              </a:rPr>
              <a:t>9</a:t>
            </a:r>
            <a:endParaRPr lang="zh-CN" altLang="en-US" sz="4000" b="1" i="1" dirty="0">
              <a:solidFill>
                <a:srgbClr val="FF9409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07412" y="1695538"/>
            <a:ext cx="4502326" cy="1391922"/>
            <a:chOff x="813411" y="1681963"/>
            <a:chExt cx="4502326" cy="1391922"/>
          </a:xfrm>
        </p:grpSpPr>
        <p:sp>
          <p:nvSpPr>
            <p:cNvPr id="29" name="文本框 4"/>
            <p:cNvSpPr txBox="1"/>
            <p:nvPr/>
          </p:nvSpPr>
          <p:spPr>
            <a:xfrm>
              <a:off x="813412" y="1681963"/>
              <a:ext cx="4502325" cy="4081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数据大小：</a:t>
              </a:r>
              <a:r>
                <a:rPr lang="en-US" altLang="zh-CN" dirty="0" smtClean="0"/>
                <a:t>(32, 32, 1)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30" name="文本框 4"/>
            <p:cNvSpPr txBox="1"/>
            <p:nvPr/>
          </p:nvSpPr>
          <p:spPr>
            <a:xfrm>
              <a:off x="813411" y="2665760"/>
              <a:ext cx="4502325" cy="4081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全连</a:t>
              </a: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接网络层数：</a:t>
              </a:r>
              <a:r>
                <a:rPr lang="en-US" altLang="zh-CN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11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31" name="文本框 4"/>
            <p:cNvSpPr txBox="1"/>
            <p:nvPr/>
          </p:nvSpPr>
          <p:spPr>
            <a:xfrm>
              <a:off x="813412" y="2161511"/>
              <a:ext cx="4502325" cy="4081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每类数据总数：</a:t>
              </a:r>
              <a:r>
                <a:rPr lang="en-US" altLang="zh-CN" dirty="0" smtClean="0"/>
                <a:t>10000</a:t>
              </a:r>
              <a:r>
                <a:rPr lang="zh-CN" altLang="en-US" dirty="0" smtClean="0"/>
                <a:t>：</a:t>
              </a:r>
              <a:r>
                <a:rPr lang="en-US" altLang="zh-CN" dirty="0" smtClean="0"/>
                <a:t>2</a:t>
              </a:r>
              <a:r>
                <a:rPr lang="en-US" altLang="zh-CN" dirty="0"/>
                <a:t>5</a:t>
              </a:r>
              <a:r>
                <a:rPr lang="en-US" altLang="zh-CN" dirty="0" smtClean="0"/>
                <a:t>00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5" y="3749774"/>
            <a:ext cx="28289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5387" y="3227883"/>
            <a:ext cx="348826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self.in_layer </a:t>
            </a: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nn.Sequential(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nn.Linear(1 * 32 * 32, 512), nn.ReLU()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)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self.hidden_layer = nn.Sequential(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nn.Linear(512, 512),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nn.Linear(512, 256),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nn.Linear(256, 256),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nn.Linear(256, 128),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nn.Linear(128, 128),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nn.Linear(128, 64),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nn.Linear(64, 64),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nn.Linear(64, 32),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nn.Linear(32, 16),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)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self.out_layer = nn.Sequential(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nn.Linear(16, 2), nn.Softmax(dim=1)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)</a:t>
            </a:r>
            <a:endParaRPr lang="zh-CN" altLang="en-US" sz="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400" y="3557536"/>
            <a:ext cx="1600200" cy="248534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61001" y="636554"/>
            <a:ext cx="3318790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第二次训练</a:t>
            </a:r>
            <a:endParaRPr lang="zh-CN" altLang="en-US" sz="40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52673" y="3916995"/>
            <a:ext cx="3318790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 smtClean="0">
                <a:solidFill>
                  <a:srgbClr val="FF9409"/>
                </a:solidFill>
                <a:latin typeface="Century Gothic" panose="020B0502020202020204" pitchFamily="34" charset="0"/>
              </a:rPr>
              <a:t>得分：</a:t>
            </a:r>
            <a:r>
              <a:rPr lang="en-US" altLang="zh-CN" sz="4000" b="1" i="1" dirty="0">
                <a:solidFill>
                  <a:srgbClr val="FF9409"/>
                </a:solidFill>
                <a:latin typeface="Century Gothic" panose="020B0502020202020204" pitchFamily="34" charset="0"/>
              </a:rPr>
              <a:t>60</a:t>
            </a:r>
            <a:endParaRPr lang="zh-CN" altLang="en-US" sz="4000" b="1" i="1" dirty="0">
              <a:solidFill>
                <a:srgbClr val="FF940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791" y="1140689"/>
            <a:ext cx="7295089" cy="2785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907413" y="1715873"/>
            <a:ext cx="4502326" cy="1391922"/>
            <a:chOff x="813411" y="1681963"/>
            <a:chExt cx="4502326" cy="1391922"/>
          </a:xfrm>
        </p:grpSpPr>
        <p:sp>
          <p:nvSpPr>
            <p:cNvPr id="10" name="文本框 4"/>
            <p:cNvSpPr txBox="1"/>
            <p:nvPr/>
          </p:nvSpPr>
          <p:spPr>
            <a:xfrm>
              <a:off x="813412" y="1681963"/>
              <a:ext cx="4502325" cy="4081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数据大小：</a:t>
              </a:r>
              <a:r>
                <a:rPr lang="en-US" altLang="zh-CN" dirty="0" smtClean="0"/>
                <a:t>(100, 100, 1)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11" name="文本框 4"/>
            <p:cNvSpPr txBox="1"/>
            <p:nvPr/>
          </p:nvSpPr>
          <p:spPr>
            <a:xfrm>
              <a:off x="813411" y="2665760"/>
              <a:ext cx="4502325" cy="4081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全连</a:t>
              </a: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接网络层数：</a:t>
              </a:r>
              <a:r>
                <a:rPr lang="en-US" altLang="zh-CN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11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12" name="文本框 4"/>
            <p:cNvSpPr txBox="1"/>
            <p:nvPr/>
          </p:nvSpPr>
          <p:spPr>
            <a:xfrm>
              <a:off x="813412" y="2161511"/>
              <a:ext cx="4502325" cy="4081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每类数据总数：</a:t>
              </a:r>
              <a:r>
                <a:rPr lang="en-US" altLang="zh-CN" dirty="0" smtClean="0"/>
                <a:t>10000</a:t>
              </a:r>
              <a:r>
                <a:rPr lang="zh-CN" altLang="en-US" dirty="0" smtClean="0"/>
                <a:t>：</a:t>
              </a:r>
              <a:r>
                <a:rPr lang="en-US" altLang="zh-CN" dirty="0" smtClean="0"/>
                <a:t>2</a:t>
              </a:r>
              <a:r>
                <a:rPr lang="en-US" altLang="zh-CN" dirty="0"/>
                <a:t>5</a:t>
              </a:r>
              <a:r>
                <a:rPr lang="en-US" altLang="zh-CN" dirty="0" smtClean="0"/>
                <a:t>00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607" y="4020307"/>
            <a:ext cx="2414030" cy="1856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53054" y="3227883"/>
            <a:ext cx="34882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9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self.in_layer </a:t>
            </a: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nn.Sequential(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nn.Linear(1 * 100 * 100, 1024), nn.ReLU()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)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self.hidden_layer = nn.Sequential(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nn.Linear(1024, 512),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nn.Linear(512, 512),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nn.Linear(512, 256),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nn.Linear(256, 256),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nn.Linear(256, 128),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nn.Linear(128, 128),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nn.Linear(128, 64),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nn.Linear(64, 64),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nn.Linear(64, 32),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nn.Linear(32, 16),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)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self.out_layer = nn.Sequential(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nn.Linear(16, 2), nn.Softmax(dim=1)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)</a:t>
            </a:r>
            <a:endParaRPr lang="zh-CN" altLang="en-US" sz="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8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561001" y="636554"/>
            <a:ext cx="3318790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第三次训练</a:t>
            </a:r>
            <a:endParaRPr lang="zh-CN" altLang="en-US" sz="40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52673" y="3916995"/>
            <a:ext cx="3318790" cy="76726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 smtClean="0">
                <a:solidFill>
                  <a:schemeClr val="accent3"/>
                </a:solidFill>
                <a:latin typeface="Century Gothic" panose="020B0502020202020204" pitchFamily="34" charset="0"/>
              </a:rPr>
              <a:t>得分：</a:t>
            </a:r>
            <a:r>
              <a:rPr lang="en-US" altLang="zh-CN" sz="4000" b="1" i="1" dirty="0" smtClean="0">
                <a:solidFill>
                  <a:schemeClr val="accent3"/>
                </a:solidFill>
                <a:latin typeface="Century Gothic" panose="020B0502020202020204" pitchFamily="34" charset="0"/>
              </a:rPr>
              <a:t>50</a:t>
            </a:r>
            <a:endParaRPr lang="zh-CN" altLang="en-US" sz="4000" b="1" i="1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163" y="860416"/>
            <a:ext cx="6132290" cy="28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813412" y="1612267"/>
            <a:ext cx="4502326" cy="1391922"/>
            <a:chOff x="813411" y="1681963"/>
            <a:chExt cx="4502326" cy="1391922"/>
          </a:xfrm>
        </p:grpSpPr>
        <p:sp>
          <p:nvSpPr>
            <p:cNvPr id="11" name="文本框 4"/>
            <p:cNvSpPr txBox="1"/>
            <p:nvPr/>
          </p:nvSpPr>
          <p:spPr>
            <a:xfrm>
              <a:off x="813412" y="1681963"/>
              <a:ext cx="4502325" cy="4081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数据大小：</a:t>
              </a:r>
              <a:r>
                <a:rPr lang="en-US" altLang="zh-CN" dirty="0" smtClean="0"/>
                <a:t>(100, 100, 3)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12" name="文本框 4"/>
            <p:cNvSpPr txBox="1"/>
            <p:nvPr/>
          </p:nvSpPr>
          <p:spPr>
            <a:xfrm>
              <a:off x="813411" y="2665760"/>
              <a:ext cx="4502325" cy="4081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全连</a:t>
              </a: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接网络层数：</a:t>
              </a:r>
              <a:r>
                <a:rPr lang="en-US" altLang="zh-CN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13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13" name="文本框 4"/>
            <p:cNvSpPr txBox="1"/>
            <p:nvPr/>
          </p:nvSpPr>
          <p:spPr>
            <a:xfrm>
              <a:off x="813412" y="2161511"/>
              <a:ext cx="4502325" cy="4081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每类数据总数：</a:t>
              </a:r>
              <a:r>
                <a:rPr lang="en-US" altLang="zh-CN" dirty="0" smtClean="0"/>
                <a:t>10000</a:t>
              </a:r>
              <a:r>
                <a:rPr lang="zh-CN" altLang="en-US" dirty="0" smtClean="0"/>
                <a:t>：</a:t>
              </a:r>
              <a:r>
                <a:rPr lang="en-US" altLang="zh-CN" dirty="0" smtClean="0"/>
                <a:t>2</a:t>
              </a:r>
              <a:r>
                <a:rPr lang="en-US" altLang="zh-CN" dirty="0"/>
                <a:t>5</a:t>
              </a:r>
              <a:r>
                <a:rPr lang="en-US" altLang="zh-CN" dirty="0" smtClean="0"/>
                <a:t>00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576" y="3963426"/>
            <a:ext cx="2617012" cy="1896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32588" y="49016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此次作废</a:t>
            </a:r>
            <a:endParaRPr lang="zh-CN" altLang="en-US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400" y="3557536"/>
            <a:ext cx="1600200" cy="24853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3054" y="3227883"/>
            <a:ext cx="3488267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9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self.in_layer </a:t>
            </a: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nn.Sequential(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nn.Linear(3 * 100 * 100, 1024), nn.ReLU()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)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self.hidden_layer = nn.Sequential(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nn.Linear(1024, 1024),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nn.Linear(1024, 512),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nn.Linear(512, 512),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nn.Linear(512, 256),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nn.Linear(256, 256),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nn.Linear(256, 128),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nn.Linear(128, 128),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nn.Linear(128, 64),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nn.Linear(64, 64),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nn.Linear(64, 32),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nn.Linear(32, 16), nn.ReLU(),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)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self.out_layer = nn.Sequential(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nn.Linear(16, 2), nn.Softmax(dim=1)</a:t>
            </a:r>
          </a:p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)</a:t>
            </a:r>
            <a:endParaRPr lang="zh-CN" altLang="en-US" sz="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8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561001" y="636554"/>
            <a:ext cx="3318790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第四次训练</a:t>
            </a:r>
            <a:endParaRPr lang="zh-CN" altLang="en-US" sz="40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52673" y="3916995"/>
            <a:ext cx="3318790" cy="76726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得分：</a:t>
            </a:r>
            <a:r>
              <a:rPr lang="en-US" altLang="zh-CN" sz="4000" b="1" i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61.3</a:t>
            </a:r>
            <a:endParaRPr lang="zh-CN" altLang="en-US" sz="4000" b="1" i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960" y="3916995"/>
            <a:ext cx="2253175" cy="175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813411" y="1681963"/>
            <a:ext cx="4502326" cy="1391922"/>
            <a:chOff x="813411" y="1681963"/>
            <a:chExt cx="4502326" cy="1391922"/>
          </a:xfrm>
        </p:grpSpPr>
        <p:sp>
          <p:nvSpPr>
            <p:cNvPr id="5" name="文本框 4"/>
            <p:cNvSpPr txBox="1"/>
            <p:nvPr/>
          </p:nvSpPr>
          <p:spPr>
            <a:xfrm>
              <a:off x="813412" y="1681963"/>
              <a:ext cx="4502325" cy="4081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数据大小：</a:t>
              </a:r>
              <a:r>
                <a:rPr lang="en-US" altLang="zh-CN" dirty="0"/>
                <a:t>(64,64,1)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27" name="文本框 4"/>
            <p:cNvSpPr txBox="1"/>
            <p:nvPr/>
          </p:nvSpPr>
          <p:spPr>
            <a:xfrm>
              <a:off x="813411" y="2665760"/>
              <a:ext cx="4502325" cy="4081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全连</a:t>
              </a: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接网络层数：</a:t>
              </a:r>
              <a:r>
                <a:rPr lang="en-US" altLang="zh-CN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11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11" name="文本框 4"/>
            <p:cNvSpPr txBox="1"/>
            <p:nvPr/>
          </p:nvSpPr>
          <p:spPr>
            <a:xfrm>
              <a:off x="813412" y="2161511"/>
              <a:ext cx="4502325" cy="4081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每类数据总数：</a:t>
              </a:r>
              <a:r>
                <a:rPr lang="en-US" altLang="zh-CN" dirty="0"/>
                <a:t>16000</a:t>
              </a:r>
              <a:r>
                <a:rPr lang="zh-CN" altLang="en-US" dirty="0"/>
                <a:t>：</a:t>
              </a:r>
              <a:r>
                <a:rPr lang="en-US" altLang="zh-CN" dirty="0"/>
                <a:t>4000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400" y="3557536"/>
            <a:ext cx="1600200" cy="24853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3054" y="3227883"/>
            <a:ext cx="348826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self.in_layer = nn.Sequential(</a:t>
            </a:r>
          </a:p>
          <a:p>
            <a:pPr marL="0" lvl="1"/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nn.Linear(1 * 64 * 64, 1024), nn.ReLU()</a:t>
            </a:r>
          </a:p>
          <a:p>
            <a:pPr marL="0" lvl="1"/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)</a:t>
            </a:r>
          </a:p>
          <a:p>
            <a:pPr marL="0" lvl="1"/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self.hidden_layer = nn.Sequential(</a:t>
            </a:r>
          </a:p>
          <a:p>
            <a:pPr marL="0" lvl="1"/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nn.Linear(1024, 512), nn.ReLU(),</a:t>
            </a:r>
          </a:p>
          <a:p>
            <a:pPr marL="0" lvl="1"/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nn.Linear(512, 512), nn.ReLU(),</a:t>
            </a:r>
          </a:p>
          <a:p>
            <a:pPr marL="0" lvl="1"/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nn.Linear(512, 256), nn.ReLU(),</a:t>
            </a:r>
          </a:p>
          <a:p>
            <a:pPr marL="0" lvl="1"/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nn.Linear(256, 256), nn.ReLU(),</a:t>
            </a:r>
          </a:p>
          <a:p>
            <a:pPr marL="0" lvl="1"/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nn.Linear(256, 128), nn.ReLU(),</a:t>
            </a:r>
          </a:p>
          <a:p>
            <a:pPr marL="0" lvl="1"/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nn.Linear(128, 128), nn.ReLU(),</a:t>
            </a:r>
          </a:p>
          <a:p>
            <a:pPr marL="0" lvl="1"/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nn.Linear(128, 64), nn.ReLU(),</a:t>
            </a:r>
          </a:p>
          <a:p>
            <a:pPr marL="0" lvl="1"/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nn.Linear(64, 64), nn.ReLU(),</a:t>
            </a:r>
          </a:p>
          <a:p>
            <a:pPr marL="0" lvl="1"/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nn.Linear(64, 32), nn.ReLU(),</a:t>
            </a:r>
          </a:p>
          <a:p>
            <a:pPr marL="0" lvl="1"/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)</a:t>
            </a:r>
          </a:p>
          <a:p>
            <a:pPr marL="0" lvl="1"/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self.out_layer = nn.Sequential(</a:t>
            </a:r>
          </a:p>
          <a:p>
            <a:pPr marL="0" lvl="1"/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nn.Linear(32, 2), nn.Softmax(dim=1)</a:t>
            </a:r>
          </a:p>
          <a:p>
            <a:pPr marL="0" lvl="1"/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)</a:t>
            </a:r>
            <a:endParaRPr lang="zh-CN" altLang="en-US" sz="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592" y="789075"/>
            <a:ext cx="7131050" cy="2602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58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561001" y="636554"/>
            <a:ext cx="3318790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第五次训练</a:t>
            </a:r>
            <a:endParaRPr lang="zh-CN" altLang="en-US" sz="40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52673" y="3916995"/>
            <a:ext cx="3318790" cy="76726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得分：</a:t>
            </a:r>
            <a:r>
              <a:rPr lang="en-US" altLang="zh-CN" sz="4000" b="1" i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66.0</a:t>
            </a:r>
            <a:endParaRPr lang="zh-CN" altLang="en-US" sz="4000" b="1" i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13411" y="1681963"/>
            <a:ext cx="4502326" cy="1391922"/>
            <a:chOff x="813411" y="1681963"/>
            <a:chExt cx="4502326" cy="1391922"/>
          </a:xfrm>
        </p:grpSpPr>
        <p:sp>
          <p:nvSpPr>
            <p:cNvPr id="5" name="文本框 4"/>
            <p:cNvSpPr txBox="1"/>
            <p:nvPr/>
          </p:nvSpPr>
          <p:spPr>
            <a:xfrm>
              <a:off x="813412" y="1681963"/>
              <a:ext cx="4502325" cy="4081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数据大小：</a:t>
              </a:r>
              <a:r>
                <a:rPr lang="en-US" altLang="zh-CN" dirty="0"/>
                <a:t>(</a:t>
              </a:r>
              <a:r>
                <a:rPr lang="en-US" altLang="zh-CN" dirty="0" smtClean="0"/>
                <a:t>64,64,3)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27" name="文本框 4"/>
            <p:cNvSpPr txBox="1"/>
            <p:nvPr/>
          </p:nvSpPr>
          <p:spPr>
            <a:xfrm>
              <a:off x="813411" y="2665760"/>
              <a:ext cx="4502325" cy="4081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全连</a:t>
              </a: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接网络层数：</a:t>
              </a:r>
              <a:r>
                <a:rPr lang="en-US" altLang="zh-CN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12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11" name="文本框 4"/>
            <p:cNvSpPr txBox="1"/>
            <p:nvPr/>
          </p:nvSpPr>
          <p:spPr>
            <a:xfrm>
              <a:off x="813412" y="2161511"/>
              <a:ext cx="4502325" cy="4081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每类数据总数：</a:t>
              </a:r>
              <a:r>
                <a:rPr lang="en-US" altLang="zh-CN" dirty="0"/>
                <a:t>16000</a:t>
              </a:r>
              <a:r>
                <a:rPr lang="zh-CN" altLang="en-US" dirty="0"/>
                <a:t>：</a:t>
              </a:r>
              <a:r>
                <a:rPr lang="en-US" altLang="zh-CN" dirty="0"/>
                <a:t>4000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400" y="3557536"/>
            <a:ext cx="1600200" cy="24853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3054" y="3227883"/>
            <a:ext cx="34882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self.in_layer = nn.Sequential(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nn.Linear(3 * 64 * 64, 2048), nn.ReLU()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self.hidden_layer = nn.Sequential(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nn.Linear(2048, 1024), nn.ReLU(),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nn.Linear(1024, 512), nn.ReLU(),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nn.Linear(512, 512), nn.ReLU(),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nn.Linear(512, 256), nn.ReLU(),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nn.Linear(256, 256), nn.ReLU(),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nn.Linear(256, 128), nn.ReLU(),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nn.Linear(128, 128), nn.ReLU(),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nn.Linear(128, 64), nn.ReLU(),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nn.Linear(64, 64), nn.ReLU(),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nn.Linear(64, 32), nn.ReLU(),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self.out_layer = nn.Sequential(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nn.Linear(32, 2), nn.Softmax(dim=1)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859" y="847002"/>
            <a:ext cx="6319464" cy="2363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791" y="3680393"/>
            <a:ext cx="2508779" cy="1995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626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图片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757" y="1355487"/>
            <a:ext cx="6016486" cy="466869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975013" y="2132503"/>
            <a:ext cx="2241974" cy="6093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</a:rPr>
              <a:t>04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对比总结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5400000">
            <a:off x="1359763" y="2586582"/>
            <a:ext cx="3455987" cy="993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PART 04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12" y="4332494"/>
            <a:ext cx="1054625" cy="1637986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898943"/>
              </p:ext>
            </p:extLst>
          </p:nvPr>
        </p:nvGraphicFramePr>
        <p:xfrm>
          <a:off x="1235790" y="1377185"/>
          <a:ext cx="9601202" cy="3774302"/>
        </p:xfrm>
        <a:graphic>
          <a:graphicData uri="http://schemas.openxmlformats.org/drawingml/2006/table">
            <a:tbl>
              <a:tblPr firstCol="1" bandRow="1">
                <a:tableStyleId>{21E4AEA4-8DFA-4A89-87EB-49C32662AFE0}</a:tableStyleId>
              </a:tblPr>
              <a:tblGrid>
                <a:gridCol w="1365465"/>
                <a:gridCol w="1365465"/>
                <a:gridCol w="1379780"/>
                <a:gridCol w="1372623"/>
                <a:gridCol w="1372623"/>
                <a:gridCol w="1372623"/>
                <a:gridCol w="1372623"/>
              </a:tblGrid>
              <a:tr h="50351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数据尺寸</a:t>
                      </a:r>
                      <a:endParaRPr lang="zh-CN" alt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(64,</a:t>
                      </a:r>
                      <a:r>
                        <a:rPr lang="en-US" altLang="zh-CN" baseline="0" dirty="0" smtClean="0"/>
                        <a:t> 64, 3)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(100,100,3)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5035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batch_size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256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512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1024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2048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512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1024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GPU</a:t>
                      </a:r>
                      <a:r>
                        <a:rPr lang="zh-CN" altLang="en-US" dirty="0" smtClean="0"/>
                        <a:t>占用</a:t>
                      </a:r>
                      <a:r>
                        <a:rPr lang="en-US" altLang="zh-CN" dirty="0" smtClean="0"/>
                        <a:t>(MiB)</a:t>
                      </a:r>
                      <a:r>
                        <a:rPr lang="zh-CN" altLang="en-US" dirty="0" smtClean="0"/>
                        <a:t>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1700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1730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1844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1948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2975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3004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占用比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41.5%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42.2%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45.0%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47.5%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72.6%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73.3%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170048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任务管理器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矩形 24"/>
          <p:cNvSpPr/>
          <p:nvPr/>
        </p:nvSpPr>
        <p:spPr>
          <a:xfrm>
            <a:off x="813412" y="602548"/>
            <a:ext cx="7485720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对比</a:t>
            </a:r>
            <a:r>
              <a:rPr lang="en-US" altLang="zh-CN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—</a:t>
            </a: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不同</a:t>
            </a:r>
            <a:r>
              <a:rPr lang="en-US" altLang="zh-CN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batchsize</a:t>
            </a: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的</a:t>
            </a:r>
            <a:r>
              <a:rPr lang="en-US" altLang="zh-CN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GPU</a:t>
            </a: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占用</a:t>
            </a:r>
            <a:endParaRPr lang="zh-CN" altLang="en-US" sz="40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12" name="文本框 4"/>
          <p:cNvSpPr txBox="1"/>
          <p:nvPr/>
        </p:nvSpPr>
        <p:spPr>
          <a:xfrm>
            <a:off x="2294770" y="5429538"/>
            <a:ext cx="8982502" cy="3513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1600" dirty="0" smtClean="0"/>
              <a:t>（</a:t>
            </a:r>
            <a:r>
              <a:rPr lang="en-US" altLang="zh-CN" sz="1600" dirty="0" smtClean="0"/>
              <a:t>batch_size</a:t>
            </a:r>
            <a:r>
              <a:rPr lang="zh-CN" altLang="en-US" sz="1600" dirty="0" smtClean="0"/>
              <a:t>并非越大越好，较</a:t>
            </a:r>
            <a:r>
              <a:rPr lang="zh-CN" altLang="en-US" sz="1600" dirty="0"/>
              <a:t>大的</a:t>
            </a:r>
            <a:r>
              <a:rPr lang="en-US" altLang="zh-CN" sz="1600" dirty="0"/>
              <a:t>batch_size</a:t>
            </a:r>
            <a:r>
              <a:rPr lang="zh-CN" altLang="en-US" sz="1600" dirty="0"/>
              <a:t>容易使模型收敛在局部最优</a:t>
            </a:r>
            <a:r>
              <a:rPr lang="zh-CN" altLang="en-US" sz="1600" dirty="0" smtClean="0"/>
              <a:t>点）</a:t>
            </a:r>
            <a:endParaRPr lang="en-US" altLang="zh-CN" sz="1600" dirty="0">
              <a:latin typeface="Century Gothic" panose="020B0502020202020204" pitchFamily="34" charset="0"/>
              <a:ea typeface="+mj-ea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885" y="3549116"/>
            <a:ext cx="1277194" cy="12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224" y="3549116"/>
            <a:ext cx="1264334" cy="12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021" y="3545829"/>
            <a:ext cx="1280416" cy="126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999" y="3549116"/>
            <a:ext cx="1298230" cy="12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605" y="3549116"/>
            <a:ext cx="1290169" cy="12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594" y="3529922"/>
            <a:ext cx="1263118" cy="1278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94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12" y="4332494"/>
            <a:ext cx="1054625" cy="1637986"/>
          </a:xfrm>
          <a:prstGeom prst="rect">
            <a:avLst/>
          </a:prstGeom>
        </p:spPr>
      </p:pic>
      <p:sp>
        <p:nvSpPr>
          <p:cNvPr id="12" name="文本框 4"/>
          <p:cNvSpPr txBox="1"/>
          <p:nvPr/>
        </p:nvSpPr>
        <p:spPr>
          <a:xfrm>
            <a:off x="2294770" y="5258167"/>
            <a:ext cx="8982502" cy="3817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dirty="0" smtClean="0"/>
              <a:t>batch_size</a:t>
            </a:r>
            <a:r>
              <a:rPr lang="zh-CN" altLang="en-US" dirty="0" smtClean="0"/>
              <a:t>与</a:t>
            </a:r>
            <a:r>
              <a:rPr lang="en-US" altLang="zh-CN" dirty="0" smtClean="0"/>
              <a:t>gpu memory</a:t>
            </a:r>
            <a:r>
              <a:rPr lang="zh-CN" altLang="en-US" dirty="0" smtClean="0"/>
              <a:t>基本呈线性关系</a:t>
            </a:r>
            <a:endParaRPr lang="en-US" altLang="zh-CN" dirty="0">
              <a:latin typeface="Century Gothic" panose="020B0502020202020204" pitchFamily="34" charset="0"/>
              <a:ea typeface="+mj-ea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864" y="1607344"/>
            <a:ext cx="4328795" cy="3246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矩形 16"/>
          <p:cNvSpPr/>
          <p:nvPr/>
        </p:nvSpPr>
        <p:spPr>
          <a:xfrm>
            <a:off x="813412" y="602548"/>
            <a:ext cx="7485720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对比</a:t>
            </a:r>
            <a:r>
              <a:rPr lang="en-US" altLang="zh-CN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—</a:t>
            </a: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不同</a:t>
            </a:r>
            <a:r>
              <a:rPr lang="en-US" altLang="zh-CN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batchsize</a:t>
            </a: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的</a:t>
            </a:r>
            <a:r>
              <a:rPr lang="en-US" altLang="zh-CN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GPU</a:t>
            </a: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占用</a:t>
            </a:r>
            <a:endParaRPr lang="zh-CN" altLang="en-US" sz="40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94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12" y="4332494"/>
            <a:ext cx="1054625" cy="1637986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61000" y="636554"/>
            <a:ext cx="5504519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对比</a:t>
            </a:r>
            <a:r>
              <a:rPr lang="en-US" altLang="zh-CN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—</a:t>
            </a: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数据是否增样</a:t>
            </a:r>
            <a:endParaRPr lang="zh-CN" altLang="en-US" sz="40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12" name="文本框 4"/>
          <p:cNvSpPr txBox="1"/>
          <p:nvPr/>
        </p:nvSpPr>
        <p:spPr>
          <a:xfrm>
            <a:off x="2312011" y="5151487"/>
            <a:ext cx="5477322" cy="4081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71450" indent="-171450">
              <a:lnSpc>
                <a:spcPct val="114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Century Gothic" panose="020B0502020202020204" pitchFamily="34" charset="0"/>
                <a:ea typeface="+mj-ea"/>
              </a:rPr>
              <a:t>通过对比发现，增样后的数据训练效果更佳</a:t>
            </a:r>
            <a:endParaRPr lang="en-US" altLang="zh-CN" dirty="0">
              <a:latin typeface="Century Gothic" panose="020B0502020202020204" pitchFamily="34" charset="0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64" y="1467551"/>
            <a:ext cx="9161145" cy="348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114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图片 7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527" y="2419844"/>
            <a:ext cx="1166896" cy="1176500"/>
          </a:xfrm>
          <a:prstGeom prst="rect">
            <a:avLst/>
          </a:prstGeom>
        </p:spPr>
      </p:pic>
      <p:pic>
        <p:nvPicPr>
          <p:cNvPr id="768" name="图片 7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385" y="4004859"/>
            <a:ext cx="893180" cy="1138084"/>
          </a:xfrm>
          <a:prstGeom prst="rect">
            <a:avLst/>
          </a:prstGeom>
        </p:spPr>
      </p:pic>
      <p:pic>
        <p:nvPicPr>
          <p:cNvPr id="769" name="图片 7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586" y="2484672"/>
            <a:ext cx="1070855" cy="1046845"/>
          </a:xfrm>
          <a:prstGeom prst="rect">
            <a:avLst/>
          </a:prstGeom>
        </p:spPr>
      </p:pic>
      <p:pic>
        <p:nvPicPr>
          <p:cNvPr id="770" name="图片 7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591" y="4074489"/>
            <a:ext cx="1046845" cy="99882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550049" y="2484672"/>
            <a:ext cx="2348232" cy="662931"/>
            <a:chOff x="7523108" y="3199430"/>
            <a:chExt cx="2348232" cy="662931"/>
          </a:xfrm>
        </p:grpSpPr>
        <p:sp>
          <p:nvSpPr>
            <p:cNvPr id="7" name="矩形 6"/>
            <p:cNvSpPr/>
            <p:nvPr/>
          </p:nvSpPr>
          <p:spPr>
            <a:xfrm>
              <a:off x="7523108" y="3199430"/>
              <a:ext cx="2241974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 </a:t>
              </a: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数据集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523108" y="3641467"/>
              <a:ext cx="2348232" cy="2208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下载猫狗数据集，处理尺寸，数据增样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550049" y="4220398"/>
            <a:ext cx="2348232" cy="662931"/>
            <a:chOff x="7523108" y="3199430"/>
            <a:chExt cx="2348232" cy="662931"/>
          </a:xfrm>
        </p:grpSpPr>
        <p:sp>
          <p:nvSpPr>
            <p:cNvPr id="10" name="矩形 9"/>
            <p:cNvSpPr/>
            <p:nvPr/>
          </p:nvSpPr>
          <p:spPr>
            <a:xfrm>
              <a:off x="7523108" y="3199430"/>
              <a:ext cx="2241974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 </a:t>
              </a:r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训练过程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523108" y="3641467"/>
              <a:ext cx="2348232" cy="2208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进行不同的数据进行训练对比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483874" y="2484672"/>
            <a:ext cx="2348232" cy="662931"/>
            <a:chOff x="7523108" y="3199430"/>
            <a:chExt cx="2348232" cy="662931"/>
          </a:xfrm>
        </p:grpSpPr>
        <p:sp>
          <p:nvSpPr>
            <p:cNvPr id="13" name="矩形 12"/>
            <p:cNvSpPr/>
            <p:nvPr/>
          </p:nvSpPr>
          <p:spPr>
            <a:xfrm>
              <a:off x="7523108" y="3199430"/>
              <a:ext cx="2241974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 </a:t>
              </a:r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网络模型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523108" y="3641467"/>
              <a:ext cx="2348232" cy="2208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使用全连接神经网络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483874" y="4220398"/>
            <a:ext cx="2348232" cy="674729"/>
            <a:chOff x="7523108" y="3199430"/>
            <a:chExt cx="2348232" cy="674729"/>
          </a:xfrm>
        </p:grpSpPr>
        <p:sp>
          <p:nvSpPr>
            <p:cNvPr id="16" name="矩形 15"/>
            <p:cNvSpPr/>
            <p:nvPr/>
          </p:nvSpPr>
          <p:spPr>
            <a:xfrm>
              <a:off x="7523108" y="3199430"/>
              <a:ext cx="2241974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4. </a:t>
              </a:r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对比总结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523108" y="3641467"/>
              <a:ext cx="2348232" cy="23269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总结训练结果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3731491" y="995477"/>
            <a:ext cx="4729018" cy="75687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CONTENT</a:t>
            </a:r>
            <a:endParaRPr lang="zh-CN" altLang="en-US" sz="40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12" y="4332494"/>
            <a:ext cx="1054625" cy="1637986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54133" y="636553"/>
            <a:ext cx="5010067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对比</a:t>
            </a:r>
            <a:r>
              <a:rPr lang="en-US" altLang="zh-CN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— 1</a:t>
            </a: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通道</a:t>
            </a:r>
            <a:r>
              <a:rPr lang="en-US" altLang="zh-CN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&amp;3</a:t>
            </a: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通道</a:t>
            </a:r>
            <a:endParaRPr lang="zh-CN" altLang="en-US" sz="40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12" name="文本框 4"/>
          <p:cNvSpPr txBox="1"/>
          <p:nvPr/>
        </p:nvSpPr>
        <p:spPr>
          <a:xfrm>
            <a:off x="2312011" y="5151487"/>
            <a:ext cx="5477322" cy="4081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71450" indent="-171450">
              <a:lnSpc>
                <a:spcPct val="114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Century Gothic" panose="020B0502020202020204" pitchFamily="34" charset="0"/>
                <a:ea typeface="+mj-ea"/>
              </a:rPr>
              <a:t>三通</a:t>
            </a:r>
            <a:r>
              <a:rPr lang="zh-CN" altLang="en-US" dirty="0" smtClean="0">
                <a:latin typeface="Century Gothic" panose="020B0502020202020204" pitchFamily="34" charset="0"/>
                <a:ea typeface="+mj-ea"/>
              </a:rPr>
              <a:t>道数据比单通道</a:t>
            </a:r>
            <a:r>
              <a:rPr lang="en-US" altLang="zh-CN" dirty="0" smtClean="0">
                <a:latin typeface="Century Gothic" panose="020B0502020202020204" pitchFamily="34" charset="0"/>
                <a:ea typeface="+mj-ea"/>
              </a:rPr>
              <a:t>loss</a:t>
            </a:r>
            <a:r>
              <a:rPr lang="zh-CN" altLang="en-US" dirty="0" smtClean="0">
                <a:latin typeface="Century Gothic" panose="020B0502020202020204" pitchFamily="34" charset="0"/>
                <a:ea typeface="+mj-ea"/>
              </a:rPr>
              <a:t>下降快，且评分更高</a:t>
            </a:r>
            <a:endParaRPr lang="en-US" altLang="zh-CN" dirty="0">
              <a:latin typeface="Century Gothic" panose="020B0502020202020204" pitchFamily="34" charset="0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271" y="1713724"/>
            <a:ext cx="8534929" cy="2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434" y="2038429"/>
            <a:ext cx="2210466" cy="173347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05399" y="1884540"/>
            <a:ext cx="3166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使用同样尺寸（</a:t>
            </a:r>
            <a:r>
              <a:rPr lang="en-US" altLang="zh-CN" sz="1400" dirty="0" smtClean="0"/>
              <a:t>64*64</a:t>
            </a:r>
            <a:r>
              <a:rPr lang="zh-CN" altLang="en-US" sz="1400" dirty="0" smtClean="0"/>
              <a:t>）的图像作对比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767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377" y="536082"/>
            <a:ext cx="2098364" cy="1218295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923194"/>
              </p:ext>
            </p:extLst>
          </p:nvPr>
        </p:nvGraphicFramePr>
        <p:xfrm>
          <a:off x="1416702" y="1854439"/>
          <a:ext cx="9564642" cy="40250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00861"/>
                <a:gridCol w="2085173"/>
                <a:gridCol w="1396287"/>
                <a:gridCol w="1594107"/>
                <a:gridCol w="1188500"/>
                <a:gridCol w="1999714"/>
              </a:tblGrid>
              <a:tr h="805014">
                <a:tc>
                  <a:txBody>
                    <a:bodyPr/>
                    <a:lstStyle/>
                    <a:p>
                      <a:r>
                        <a:rPr lang="zh-CN" alt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数据大小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数据量</a:t>
                      </a:r>
                      <a:r>
                        <a:rPr lang="en-US" altLang="zh-CN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训练</a:t>
                      </a:r>
                      <a:r>
                        <a:rPr lang="en-US" altLang="zh-CN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zh-CN" alt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</a:t>
                      </a:r>
                      <a:r>
                        <a:rPr lang="en-US" altLang="zh-CN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学习率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全连接网络层数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得分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训练损失图</a:t>
                      </a:r>
                      <a:endParaRPr lang="zh-CN" altLang="en-US" dirty="0"/>
                    </a:p>
                  </a:txBody>
                  <a:tcPr/>
                </a:tc>
              </a:tr>
              <a:tr h="805014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effectLst/>
                        </a:rPr>
                        <a:t>(32,32,1)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10000</a:t>
                      </a:r>
                      <a:r>
                        <a:rPr lang="zh-CN" altLang="en-US" sz="1600" dirty="0" smtClean="0"/>
                        <a:t>：</a:t>
                      </a:r>
                      <a:r>
                        <a:rPr lang="en-US" altLang="zh-CN" sz="1600" dirty="0" smtClean="0"/>
                        <a:t>2500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0.001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lang="zh-CN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rgbClr val="FF9409"/>
                          </a:solidFill>
                        </a:rPr>
                        <a:t>59.9</a:t>
                      </a:r>
                      <a:endParaRPr lang="zh-CN" altLang="en-US" sz="2400" dirty="0">
                        <a:solidFill>
                          <a:srgbClr val="FF940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805014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(100,100,1)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</a:t>
                      </a:r>
                      <a:r>
                        <a:rPr lang="zh-CN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</a:t>
                      </a:r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lang="zh-CN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solidFill>
                            <a:srgbClr val="FF9409"/>
                          </a:solidFill>
                        </a:rPr>
                        <a:t>60</a:t>
                      </a:r>
                      <a:endParaRPr lang="zh-CN" altLang="en-US" sz="2400" dirty="0" smtClean="0">
                        <a:solidFill>
                          <a:srgbClr val="FF940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05014">
                <a:tc>
                  <a:txBody>
                    <a:bodyPr/>
                    <a:lstStyle/>
                    <a:p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(64,64,1)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16000</a:t>
                      </a:r>
                      <a:r>
                        <a:rPr lang="zh-CN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</a:t>
                      </a:r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</a:p>
                    <a:p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增样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lang="zh-CN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805014">
                <a:tc>
                  <a:txBody>
                    <a:bodyPr/>
                    <a:lstStyle/>
                    <a:p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(64,64,3)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16000</a:t>
                      </a:r>
                      <a:r>
                        <a:rPr lang="zh-CN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</a:t>
                      </a:r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</a:p>
                    <a:p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增样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0.001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lang="zh-CN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902832" y="763971"/>
            <a:ext cx="4010999" cy="76251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训</a:t>
            </a: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练结果对比</a:t>
            </a:r>
            <a:endParaRPr lang="zh-CN" altLang="en-US" sz="40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453" y="2708847"/>
            <a:ext cx="1961800" cy="724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454" y="3433205"/>
            <a:ext cx="1961799" cy="749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455" y="4321261"/>
            <a:ext cx="1961800" cy="715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453" y="5097146"/>
            <a:ext cx="1961800" cy="739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377" y="536082"/>
            <a:ext cx="2098364" cy="12182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02832" y="763971"/>
            <a:ext cx="4010999" cy="76251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训</a:t>
            </a: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练结果对比</a:t>
            </a:r>
            <a:endParaRPr lang="zh-CN" altLang="en-US" sz="40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40" y="1828799"/>
            <a:ext cx="7465922" cy="2954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146" y="1987019"/>
            <a:ext cx="2478766" cy="2491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2245092" y="4712342"/>
            <a:ext cx="4729018" cy="49725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损失图</a:t>
            </a:r>
          </a:p>
        </p:txBody>
      </p:sp>
      <p:sp>
        <p:nvSpPr>
          <p:cNvPr id="12" name="矩形 11"/>
          <p:cNvSpPr/>
          <p:nvPr/>
        </p:nvSpPr>
        <p:spPr>
          <a:xfrm>
            <a:off x="9546503" y="4694638"/>
            <a:ext cx="1129963" cy="4944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得分图</a:t>
            </a:r>
            <a:endParaRPr lang="zh-CN" altLang="en-US" sz="24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7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731491" y="995477"/>
            <a:ext cx="4729018" cy="76617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结论</a:t>
            </a:r>
            <a:endParaRPr lang="zh-CN" altLang="en-US" sz="40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grpSp>
        <p:nvGrpSpPr>
          <p:cNvPr id="20" name="íṣ1ïḍê"/>
          <p:cNvGrpSpPr/>
          <p:nvPr/>
        </p:nvGrpSpPr>
        <p:grpSpPr>
          <a:xfrm>
            <a:off x="8935380" y="4387242"/>
            <a:ext cx="2479075" cy="1618688"/>
            <a:chOff x="7762216" y="1411289"/>
            <a:chExt cx="3644863" cy="2467712"/>
          </a:xfrm>
        </p:grpSpPr>
        <p:sp>
          <p:nvSpPr>
            <p:cNvPr id="21" name="íślïḋê"/>
            <p:cNvSpPr/>
            <p:nvPr/>
          </p:nvSpPr>
          <p:spPr bwMode="auto">
            <a:xfrm>
              <a:off x="8693645" y="1925833"/>
              <a:ext cx="1764152" cy="1909064"/>
            </a:xfrm>
            <a:custGeom>
              <a:avLst/>
              <a:gdLst>
                <a:gd name="T0" fmla="*/ 1085 w 1680"/>
                <a:gd name="T1" fmla="*/ 256 h 1818"/>
                <a:gd name="T2" fmla="*/ 1256 w 1680"/>
                <a:gd name="T3" fmla="*/ 383 h 1818"/>
                <a:gd name="T4" fmla="*/ 0 w 1680"/>
                <a:gd name="T5" fmla="*/ 1818 h 1818"/>
                <a:gd name="T6" fmla="*/ 308 w 1680"/>
                <a:gd name="T7" fmla="*/ 1818 h 1818"/>
                <a:gd name="T8" fmla="*/ 1443 w 1680"/>
                <a:gd name="T9" fmla="*/ 522 h 1818"/>
                <a:gd name="T10" fmla="*/ 1605 w 1680"/>
                <a:gd name="T11" fmla="*/ 644 h 1818"/>
                <a:gd name="T12" fmla="*/ 1642 w 1680"/>
                <a:gd name="T13" fmla="*/ 322 h 1818"/>
                <a:gd name="T14" fmla="*/ 1680 w 1680"/>
                <a:gd name="T15" fmla="*/ 0 h 1818"/>
                <a:gd name="T16" fmla="*/ 1085 w 1680"/>
                <a:gd name="T17" fmla="*/ 256 h 1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0" h="1818">
                  <a:moveTo>
                    <a:pt x="1085" y="256"/>
                  </a:moveTo>
                  <a:lnTo>
                    <a:pt x="1256" y="383"/>
                  </a:lnTo>
                  <a:lnTo>
                    <a:pt x="0" y="1818"/>
                  </a:lnTo>
                  <a:lnTo>
                    <a:pt x="308" y="1818"/>
                  </a:lnTo>
                  <a:lnTo>
                    <a:pt x="1443" y="522"/>
                  </a:lnTo>
                  <a:lnTo>
                    <a:pt x="1605" y="644"/>
                  </a:lnTo>
                  <a:lnTo>
                    <a:pt x="1642" y="322"/>
                  </a:lnTo>
                  <a:lnTo>
                    <a:pt x="1680" y="0"/>
                  </a:lnTo>
                  <a:lnTo>
                    <a:pt x="1085" y="256"/>
                  </a:lnTo>
                  <a:close/>
                </a:path>
              </a:pathLst>
            </a:custGeom>
            <a:solidFill>
              <a:srgbClr val="414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şlîḋe"/>
            <p:cNvSpPr/>
            <p:nvPr/>
          </p:nvSpPr>
          <p:spPr bwMode="auto">
            <a:xfrm>
              <a:off x="8693645" y="1925833"/>
              <a:ext cx="1764152" cy="1909064"/>
            </a:xfrm>
            <a:custGeom>
              <a:avLst/>
              <a:gdLst>
                <a:gd name="T0" fmla="*/ 1085 w 1680"/>
                <a:gd name="T1" fmla="*/ 256 h 1818"/>
                <a:gd name="T2" fmla="*/ 1256 w 1680"/>
                <a:gd name="T3" fmla="*/ 383 h 1818"/>
                <a:gd name="T4" fmla="*/ 0 w 1680"/>
                <a:gd name="T5" fmla="*/ 1818 h 1818"/>
                <a:gd name="T6" fmla="*/ 308 w 1680"/>
                <a:gd name="T7" fmla="*/ 1818 h 1818"/>
                <a:gd name="T8" fmla="*/ 1443 w 1680"/>
                <a:gd name="T9" fmla="*/ 522 h 1818"/>
                <a:gd name="T10" fmla="*/ 1605 w 1680"/>
                <a:gd name="T11" fmla="*/ 644 h 1818"/>
                <a:gd name="T12" fmla="*/ 1642 w 1680"/>
                <a:gd name="T13" fmla="*/ 322 h 1818"/>
                <a:gd name="T14" fmla="*/ 1680 w 1680"/>
                <a:gd name="T15" fmla="*/ 0 h 1818"/>
                <a:gd name="T16" fmla="*/ 1085 w 1680"/>
                <a:gd name="T17" fmla="*/ 256 h 1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0" h="1818">
                  <a:moveTo>
                    <a:pt x="1085" y="256"/>
                  </a:moveTo>
                  <a:lnTo>
                    <a:pt x="1256" y="383"/>
                  </a:lnTo>
                  <a:lnTo>
                    <a:pt x="0" y="1818"/>
                  </a:lnTo>
                  <a:lnTo>
                    <a:pt x="308" y="1818"/>
                  </a:lnTo>
                  <a:lnTo>
                    <a:pt x="1443" y="522"/>
                  </a:lnTo>
                  <a:lnTo>
                    <a:pt x="1605" y="644"/>
                  </a:lnTo>
                  <a:lnTo>
                    <a:pt x="1642" y="322"/>
                  </a:lnTo>
                  <a:lnTo>
                    <a:pt x="1680" y="0"/>
                  </a:lnTo>
                  <a:lnTo>
                    <a:pt x="1085" y="25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ṧ1íde"/>
            <p:cNvSpPr/>
            <p:nvPr/>
          </p:nvSpPr>
          <p:spPr bwMode="auto">
            <a:xfrm>
              <a:off x="8021587" y="1769370"/>
              <a:ext cx="3164972" cy="1996222"/>
            </a:xfrm>
            <a:custGeom>
              <a:avLst/>
              <a:gdLst>
                <a:gd name="T0" fmla="*/ 1045 w 1450"/>
                <a:gd name="T1" fmla="*/ 572 h 915"/>
                <a:gd name="T2" fmla="*/ 762 w 1450"/>
                <a:gd name="T3" fmla="*/ 597 h 915"/>
                <a:gd name="T4" fmla="*/ 891 w 1450"/>
                <a:gd name="T5" fmla="*/ 696 h 915"/>
                <a:gd name="T6" fmla="*/ 925 w 1450"/>
                <a:gd name="T7" fmla="*/ 672 h 915"/>
                <a:gd name="T8" fmla="*/ 858 w 1450"/>
                <a:gd name="T9" fmla="*/ 914 h 915"/>
                <a:gd name="T10" fmla="*/ 854 w 1450"/>
                <a:gd name="T11" fmla="*/ 915 h 915"/>
                <a:gd name="T12" fmla="*/ 1007 w 1450"/>
                <a:gd name="T13" fmla="*/ 770 h 915"/>
                <a:gd name="T14" fmla="*/ 1019 w 1450"/>
                <a:gd name="T15" fmla="*/ 779 h 915"/>
                <a:gd name="T16" fmla="*/ 1037 w 1450"/>
                <a:gd name="T17" fmla="*/ 915 h 915"/>
                <a:gd name="T18" fmla="*/ 1099 w 1450"/>
                <a:gd name="T19" fmla="*/ 762 h 915"/>
                <a:gd name="T20" fmla="*/ 1093 w 1450"/>
                <a:gd name="T21" fmla="*/ 605 h 915"/>
                <a:gd name="T22" fmla="*/ 1102 w 1450"/>
                <a:gd name="T23" fmla="*/ 572 h 915"/>
                <a:gd name="T24" fmla="*/ 561 w 1450"/>
                <a:gd name="T25" fmla="*/ 583 h 915"/>
                <a:gd name="T26" fmla="*/ 648 w 1450"/>
                <a:gd name="T27" fmla="*/ 558 h 915"/>
                <a:gd name="T28" fmla="*/ 501 w 1450"/>
                <a:gd name="T29" fmla="*/ 410 h 915"/>
                <a:gd name="T30" fmla="*/ 29 w 1450"/>
                <a:gd name="T31" fmla="*/ 915 h 915"/>
                <a:gd name="T32" fmla="*/ 501 w 1450"/>
                <a:gd name="T33" fmla="*/ 410 h 915"/>
                <a:gd name="T34" fmla="*/ 1195 w 1450"/>
                <a:gd name="T35" fmla="*/ 399 h 915"/>
                <a:gd name="T36" fmla="*/ 1226 w 1450"/>
                <a:gd name="T37" fmla="*/ 384 h 915"/>
                <a:gd name="T38" fmla="*/ 1245 w 1450"/>
                <a:gd name="T39" fmla="*/ 362 h 915"/>
                <a:gd name="T40" fmla="*/ 1231 w 1450"/>
                <a:gd name="T41" fmla="*/ 358 h 915"/>
                <a:gd name="T42" fmla="*/ 923 w 1450"/>
                <a:gd name="T43" fmla="*/ 413 h 915"/>
                <a:gd name="T44" fmla="*/ 897 w 1450"/>
                <a:gd name="T45" fmla="*/ 484 h 915"/>
                <a:gd name="T46" fmla="*/ 892 w 1450"/>
                <a:gd name="T47" fmla="*/ 489 h 915"/>
                <a:gd name="T48" fmla="*/ 959 w 1450"/>
                <a:gd name="T49" fmla="*/ 451 h 915"/>
                <a:gd name="T50" fmla="*/ 985 w 1450"/>
                <a:gd name="T51" fmla="*/ 420 h 915"/>
                <a:gd name="T52" fmla="*/ 1346 w 1450"/>
                <a:gd name="T53" fmla="*/ 226 h 915"/>
                <a:gd name="T54" fmla="*/ 1277 w 1450"/>
                <a:gd name="T55" fmla="*/ 328 h 915"/>
                <a:gd name="T56" fmla="*/ 1295 w 1450"/>
                <a:gd name="T57" fmla="*/ 290 h 915"/>
                <a:gd name="T58" fmla="*/ 1305 w 1450"/>
                <a:gd name="T59" fmla="*/ 283 h 915"/>
                <a:gd name="T60" fmla="*/ 1341 w 1450"/>
                <a:gd name="T61" fmla="*/ 255 h 915"/>
                <a:gd name="T62" fmla="*/ 1345 w 1450"/>
                <a:gd name="T63" fmla="*/ 245 h 915"/>
                <a:gd name="T64" fmla="*/ 1350 w 1450"/>
                <a:gd name="T65" fmla="*/ 236 h 915"/>
                <a:gd name="T66" fmla="*/ 1346 w 1450"/>
                <a:gd name="T67" fmla="*/ 226 h 915"/>
                <a:gd name="T68" fmla="*/ 1347 w 1450"/>
                <a:gd name="T69" fmla="*/ 225 h 915"/>
                <a:gd name="T70" fmla="*/ 1354 w 1450"/>
                <a:gd name="T71" fmla="*/ 220 h 915"/>
                <a:gd name="T72" fmla="*/ 1403 w 1450"/>
                <a:gd name="T73" fmla="*/ 161 h 915"/>
                <a:gd name="T74" fmla="*/ 1442 w 1450"/>
                <a:gd name="T75" fmla="*/ 270 h 915"/>
                <a:gd name="T76" fmla="*/ 1403 w 1450"/>
                <a:gd name="T77" fmla="*/ 161 h 915"/>
                <a:gd name="T78" fmla="*/ 925 w 1450"/>
                <a:gd name="T79" fmla="*/ 58 h 915"/>
                <a:gd name="T80" fmla="*/ 897 w 1450"/>
                <a:gd name="T81" fmla="*/ 166 h 915"/>
                <a:gd name="T82" fmla="*/ 1062 w 1450"/>
                <a:gd name="T83" fmla="*/ 88 h 915"/>
                <a:gd name="T84" fmla="*/ 1062 w 1450"/>
                <a:gd name="T85" fmla="*/ 87 h 915"/>
                <a:gd name="T86" fmla="*/ 1045 w 1450"/>
                <a:gd name="T87" fmla="*/ 66 h 915"/>
                <a:gd name="T88" fmla="*/ 1034 w 1450"/>
                <a:gd name="T89" fmla="*/ 50 h 915"/>
                <a:gd name="T90" fmla="*/ 1027 w 1450"/>
                <a:gd name="T91" fmla="*/ 53 h 915"/>
                <a:gd name="T92" fmla="*/ 1186 w 1450"/>
                <a:gd name="T93" fmla="*/ 0 h 915"/>
                <a:gd name="T94" fmla="*/ 1224 w 1450"/>
                <a:gd name="T95" fmla="*/ 108 h 915"/>
                <a:gd name="T96" fmla="*/ 1140 w 1450"/>
                <a:gd name="T97" fmla="*/ 233 h 915"/>
                <a:gd name="T98" fmla="*/ 1286 w 1450"/>
                <a:gd name="T99" fmla="*/ 74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50" h="915">
                  <a:moveTo>
                    <a:pt x="1102" y="572"/>
                  </a:moveTo>
                  <a:cubicBezTo>
                    <a:pt x="1045" y="572"/>
                    <a:pt x="1045" y="572"/>
                    <a:pt x="1045" y="572"/>
                  </a:cubicBezTo>
                  <a:cubicBezTo>
                    <a:pt x="963" y="666"/>
                    <a:pt x="963" y="666"/>
                    <a:pt x="963" y="666"/>
                  </a:cubicBezTo>
                  <a:cubicBezTo>
                    <a:pt x="762" y="597"/>
                    <a:pt x="762" y="597"/>
                    <a:pt x="762" y="597"/>
                  </a:cubicBezTo>
                  <a:cubicBezTo>
                    <a:pt x="725" y="639"/>
                    <a:pt x="725" y="639"/>
                    <a:pt x="725" y="639"/>
                  </a:cubicBezTo>
                  <a:cubicBezTo>
                    <a:pt x="891" y="696"/>
                    <a:pt x="891" y="696"/>
                    <a:pt x="891" y="696"/>
                  </a:cubicBezTo>
                  <a:cubicBezTo>
                    <a:pt x="901" y="699"/>
                    <a:pt x="901" y="699"/>
                    <a:pt x="901" y="699"/>
                  </a:cubicBezTo>
                  <a:cubicBezTo>
                    <a:pt x="925" y="672"/>
                    <a:pt x="925" y="672"/>
                    <a:pt x="925" y="672"/>
                  </a:cubicBezTo>
                  <a:cubicBezTo>
                    <a:pt x="924" y="773"/>
                    <a:pt x="924" y="773"/>
                    <a:pt x="924" y="773"/>
                  </a:cubicBezTo>
                  <a:cubicBezTo>
                    <a:pt x="858" y="914"/>
                    <a:pt x="858" y="914"/>
                    <a:pt x="858" y="914"/>
                  </a:cubicBezTo>
                  <a:cubicBezTo>
                    <a:pt x="855" y="913"/>
                    <a:pt x="855" y="913"/>
                    <a:pt x="855" y="913"/>
                  </a:cubicBezTo>
                  <a:cubicBezTo>
                    <a:pt x="854" y="915"/>
                    <a:pt x="854" y="915"/>
                    <a:pt x="854" y="915"/>
                  </a:cubicBezTo>
                  <a:cubicBezTo>
                    <a:pt x="922" y="915"/>
                    <a:pt x="922" y="915"/>
                    <a:pt x="922" y="915"/>
                  </a:cubicBezTo>
                  <a:cubicBezTo>
                    <a:pt x="1007" y="770"/>
                    <a:pt x="1007" y="770"/>
                    <a:pt x="1007" y="770"/>
                  </a:cubicBezTo>
                  <a:cubicBezTo>
                    <a:pt x="1011" y="733"/>
                    <a:pt x="1011" y="733"/>
                    <a:pt x="1011" y="733"/>
                  </a:cubicBezTo>
                  <a:cubicBezTo>
                    <a:pt x="1019" y="779"/>
                    <a:pt x="1019" y="779"/>
                    <a:pt x="1019" y="779"/>
                  </a:cubicBezTo>
                  <a:cubicBezTo>
                    <a:pt x="1016" y="915"/>
                    <a:pt x="1016" y="915"/>
                    <a:pt x="1016" y="915"/>
                  </a:cubicBezTo>
                  <a:cubicBezTo>
                    <a:pt x="1037" y="915"/>
                    <a:pt x="1037" y="915"/>
                    <a:pt x="1037" y="915"/>
                  </a:cubicBezTo>
                  <a:cubicBezTo>
                    <a:pt x="1084" y="862"/>
                    <a:pt x="1084" y="862"/>
                    <a:pt x="1084" y="862"/>
                  </a:cubicBezTo>
                  <a:cubicBezTo>
                    <a:pt x="1099" y="762"/>
                    <a:pt x="1099" y="762"/>
                    <a:pt x="1099" y="762"/>
                  </a:cubicBezTo>
                  <a:cubicBezTo>
                    <a:pt x="1093" y="606"/>
                    <a:pt x="1093" y="606"/>
                    <a:pt x="1093" y="606"/>
                  </a:cubicBezTo>
                  <a:cubicBezTo>
                    <a:pt x="1093" y="605"/>
                    <a:pt x="1093" y="605"/>
                    <a:pt x="1093" y="605"/>
                  </a:cubicBezTo>
                  <a:cubicBezTo>
                    <a:pt x="1103" y="605"/>
                    <a:pt x="1103" y="605"/>
                    <a:pt x="1103" y="605"/>
                  </a:cubicBezTo>
                  <a:cubicBezTo>
                    <a:pt x="1102" y="572"/>
                    <a:pt x="1102" y="572"/>
                    <a:pt x="1102" y="572"/>
                  </a:cubicBezTo>
                  <a:moveTo>
                    <a:pt x="602" y="542"/>
                  </a:moveTo>
                  <a:cubicBezTo>
                    <a:pt x="561" y="583"/>
                    <a:pt x="561" y="583"/>
                    <a:pt x="561" y="583"/>
                  </a:cubicBezTo>
                  <a:cubicBezTo>
                    <a:pt x="611" y="600"/>
                    <a:pt x="611" y="600"/>
                    <a:pt x="611" y="600"/>
                  </a:cubicBezTo>
                  <a:cubicBezTo>
                    <a:pt x="648" y="558"/>
                    <a:pt x="648" y="558"/>
                    <a:pt x="648" y="558"/>
                  </a:cubicBezTo>
                  <a:cubicBezTo>
                    <a:pt x="602" y="542"/>
                    <a:pt x="602" y="542"/>
                    <a:pt x="602" y="542"/>
                  </a:cubicBezTo>
                  <a:moveTo>
                    <a:pt x="501" y="410"/>
                  </a:moveTo>
                  <a:cubicBezTo>
                    <a:pt x="0" y="915"/>
                    <a:pt x="0" y="915"/>
                    <a:pt x="0" y="915"/>
                  </a:cubicBezTo>
                  <a:cubicBezTo>
                    <a:pt x="29" y="915"/>
                    <a:pt x="29" y="915"/>
                    <a:pt x="29" y="915"/>
                  </a:cubicBezTo>
                  <a:cubicBezTo>
                    <a:pt x="523" y="417"/>
                    <a:pt x="523" y="417"/>
                    <a:pt x="523" y="417"/>
                  </a:cubicBezTo>
                  <a:cubicBezTo>
                    <a:pt x="501" y="410"/>
                    <a:pt x="501" y="410"/>
                    <a:pt x="501" y="410"/>
                  </a:cubicBezTo>
                  <a:moveTo>
                    <a:pt x="1231" y="358"/>
                  </a:moveTo>
                  <a:cubicBezTo>
                    <a:pt x="1195" y="399"/>
                    <a:pt x="1195" y="399"/>
                    <a:pt x="1195" y="399"/>
                  </a:cubicBezTo>
                  <a:cubicBezTo>
                    <a:pt x="1204" y="398"/>
                    <a:pt x="1212" y="395"/>
                    <a:pt x="1219" y="390"/>
                  </a:cubicBezTo>
                  <a:cubicBezTo>
                    <a:pt x="1221" y="389"/>
                    <a:pt x="1224" y="386"/>
                    <a:pt x="1226" y="384"/>
                  </a:cubicBezTo>
                  <a:cubicBezTo>
                    <a:pt x="1246" y="362"/>
                    <a:pt x="1246" y="362"/>
                    <a:pt x="1246" y="362"/>
                  </a:cubicBezTo>
                  <a:cubicBezTo>
                    <a:pt x="1246" y="362"/>
                    <a:pt x="1245" y="362"/>
                    <a:pt x="1245" y="362"/>
                  </a:cubicBezTo>
                  <a:cubicBezTo>
                    <a:pt x="1241" y="362"/>
                    <a:pt x="1238" y="361"/>
                    <a:pt x="1234" y="360"/>
                  </a:cubicBezTo>
                  <a:cubicBezTo>
                    <a:pt x="1231" y="358"/>
                    <a:pt x="1231" y="358"/>
                    <a:pt x="1231" y="358"/>
                  </a:cubicBezTo>
                  <a:moveTo>
                    <a:pt x="986" y="341"/>
                  </a:moveTo>
                  <a:cubicBezTo>
                    <a:pt x="923" y="413"/>
                    <a:pt x="923" y="413"/>
                    <a:pt x="923" y="413"/>
                  </a:cubicBezTo>
                  <a:cubicBezTo>
                    <a:pt x="923" y="454"/>
                    <a:pt x="923" y="454"/>
                    <a:pt x="923" y="454"/>
                  </a:cubicBezTo>
                  <a:cubicBezTo>
                    <a:pt x="897" y="484"/>
                    <a:pt x="897" y="484"/>
                    <a:pt x="897" y="484"/>
                  </a:cubicBezTo>
                  <a:cubicBezTo>
                    <a:pt x="897" y="484"/>
                    <a:pt x="897" y="484"/>
                    <a:pt x="897" y="484"/>
                  </a:cubicBezTo>
                  <a:cubicBezTo>
                    <a:pt x="892" y="489"/>
                    <a:pt x="892" y="489"/>
                    <a:pt x="892" y="489"/>
                  </a:cubicBezTo>
                  <a:cubicBezTo>
                    <a:pt x="918" y="498"/>
                    <a:pt x="918" y="498"/>
                    <a:pt x="918" y="498"/>
                  </a:cubicBezTo>
                  <a:cubicBezTo>
                    <a:pt x="959" y="451"/>
                    <a:pt x="959" y="451"/>
                    <a:pt x="959" y="451"/>
                  </a:cubicBezTo>
                  <a:cubicBezTo>
                    <a:pt x="959" y="450"/>
                    <a:pt x="959" y="450"/>
                    <a:pt x="959" y="450"/>
                  </a:cubicBezTo>
                  <a:cubicBezTo>
                    <a:pt x="985" y="420"/>
                    <a:pt x="985" y="420"/>
                    <a:pt x="985" y="420"/>
                  </a:cubicBezTo>
                  <a:cubicBezTo>
                    <a:pt x="986" y="341"/>
                    <a:pt x="986" y="341"/>
                    <a:pt x="986" y="341"/>
                  </a:cubicBezTo>
                  <a:moveTo>
                    <a:pt x="1346" y="226"/>
                  </a:moveTo>
                  <a:cubicBezTo>
                    <a:pt x="1265" y="319"/>
                    <a:pt x="1265" y="319"/>
                    <a:pt x="1265" y="319"/>
                  </a:cubicBezTo>
                  <a:cubicBezTo>
                    <a:pt x="1277" y="328"/>
                    <a:pt x="1277" y="328"/>
                    <a:pt x="1277" y="328"/>
                  </a:cubicBezTo>
                  <a:cubicBezTo>
                    <a:pt x="1302" y="300"/>
                    <a:pt x="1302" y="300"/>
                    <a:pt x="1302" y="300"/>
                  </a:cubicBezTo>
                  <a:cubicBezTo>
                    <a:pt x="1295" y="290"/>
                    <a:pt x="1295" y="290"/>
                    <a:pt x="1295" y="290"/>
                  </a:cubicBezTo>
                  <a:cubicBezTo>
                    <a:pt x="1300" y="283"/>
                    <a:pt x="1300" y="283"/>
                    <a:pt x="1300" y="283"/>
                  </a:cubicBezTo>
                  <a:cubicBezTo>
                    <a:pt x="1305" y="283"/>
                    <a:pt x="1305" y="283"/>
                    <a:pt x="1305" y="283"/>
                  </a:cubicBezTo>
                  <a:cubicBezTo>
                    <a:pt x="1319" y="282"/>
                    <a:pt x="1332" y="274"/>
                    <a:pt x="1338" y="261"/>
                  </a:cubicBezTo>
                  <a:cubicBezTo>
                    <a:pt x="1341" y="255"/>
                    <a:pt x="1341" y="255"/>
                    <a:pt x="1341" y="255"/>
                  </a:cubicBezTo>
                  <a:cubicBezTo>
                    <a:pt x="1343" y="254"/>
                    <a:pt x="1345" y="252"/>
                    <a:pt x="1346" y="250"/>
                  </a:cubicBezTo>
                  <a:cubicBezTo>
                    <a:pt x="1346" y="248"/>
                    <a:pt x="1346" y="247"/>
                    <a:pt x="1345" y="245"/>
                  </a:cubicBezTo>
                  <a:cubicBezTo>
                    <a:pt x="1345" y="241"/>
                    <a:pt x="1345" y="241"/>
                    <a:pt x="1345" y="241"/>
                  </a:cubicBezTo>
                  <a:cubicBezTo>
                    <a:pt x="1348" y="240"/>
                    <a:pt x="1350" y="239"/>
                    <a:pt x="1350" y="236"/>
                  </a:cubicBezTo>
                  <a:cubicBezTo>
                    <a:pt x="1351" y="233"/>
                    <a:pt x="1349" y="229"/>
                    <a:pt x="1346" y="228"/>
                  </a:cubicBezTo>
                  <a:cubicBezTo>
                    <a:pt x="1346" y="226"/>
                    <a:pt x="1346" y="226"/>
                    <a:pt x="1346" y="226"/>
                  </a:cubicBezTo>
                  <a:moveTo>
                    <a:pt x="1354" y="217"/>
                  </a:moveTo>
                  <a:cubicBezTo>
                    <a:pt x="1347" y="225"/>
                    <a:pt x="1347" y="225"/>
                    <a:pt x="1347" y="225"/>
                  </a:cubicBezTo>
                  <a:cubicBezTo>
                    <a:pt x="1347" y="225"/>
                    <a:pt x="1347" y="225"/>
                    <a:pt x="1347" y="225"/>
                  </a:cubicBezTo>
                  <a:cubicBezTo>
                    <a:pt x="1350" y="225"/>
                    <a:pt x="1353" y="223"/>
                    <a:pt x="1354" y="220"/>
                  </a:cubicBezTo>
                  <a:cubicBezTo>
                    <a:pt x="1354" y="219"/>
                    <a:pt x="1354" y="218"/>
                    <a:pt x="1354" y="217"/>
                  </a:cubicBezTo>
                  <a:moveTo>
                    <a:pt x="1403" y="161"/>
                  </a:moveTo>
                  <a:cubicBezTo>
                    <a:pt x="1361" y="209"/>
                    <a:pt x="1361" y="209"/>
                    <a:pt x="1361" y="209"/>
                  </a:cubicBezTo>
                  <a:cubicBezTo>
                    <a:pt x="1442" y="270"/>
                    <a:pt x="1442" y="270"/>
                    <a:pt x="1442" y="270"/>
                  </a:cubicBezTo>
                  <a:cubicBezTo>
                    <a:pt x="1450" y="196"/>
                    <a:pt x="1450" y="196"/>
                    <a:pt x="1450" y="196"/>
                  </a:cubicBezTo>
                  <a:cubicBezTo>
                    <a:pt x="1403" y="161"/>
                    <a:pt x="1403" y="161"/>
                    <a:pt x="1403" y="161"/>
                  </a:cubicBezTo>
                  <a:moveTo>
                    <a:pt x="982" y="40"/>
                  </a:moveTo>
                  <a:cubicBezTo>
                    <a:pt x="966" y="40"/>
                    <a:pt x="947" y="44"/>
                    <a:pt x="925" y="58"/>
                  </a:cubicBezTo>
                  <a:cubicBezTo>
                    <a:pt x="901" y="74"/>
                    <a:pt x="890" y="93"/>
                    <a:pt x="888" y="109"/>
                  </a:cubicBezTo>
                  <a:cubicBezTo>
                    <a:pt x="882" y="123"/>
                    <a:pt x="883" y="141"/>
                    <a:pt x="897" y="166"/>
                  </a:cubicBezTo>
                  <a:cubicBezTo>
                    <a:pt x="1066" y="93"/>
                    <a:pt x="1066" y="93"/>
                    <a:pt x="1066" y="93"/>
                  </a:cubicBezTo>
                  <a:cubicBezTo>
                    <a:pt x="1065" y="91"/>
                    <a:pt x="1063" y="90"/>
                    <a:pt x="1062" y="88"/>
                  </a:cubicBezTo>
                  <a:cubicBezTo>
                    <a:pt x="1062" y="88"/>
                    <a:pt x="1063" y="87"/>
                    <a:pt x="1063" y="87"/>
                  </a:cubicBezTo>
                  <a:cubicBezTo>
                    <a:pt x="1063" y="87"/>
                    <a:pt x="1062" y="87"/>
                    <a:pt x="1062" y="87"/>
                  </a:cubicBezTo>
                  <a:cubicBezTo>
                    <a:pt x="1056" y="81"/>
                    <a:pt x="1050" y="75"/>
                    <a:pt x="1044" y="70"/>
                  </a:cubicBezTo>
                  <a:cubicBezTo>
                    <a:pt x="1044" y="69"/>
                    <a:pt x="1045" y="68"/>
                    <a:pt x="1045" y="66"/>
                  </a:cubicBezTo>
                  <a:cubicBezTo>
                    <a:pt x="1045" y="66"/>
                    <a:pt x="1045" y="65"/>
                    <a:pt x="1045" y="64"/>
                  </a:cubicBezTo>
                  <a:cubicBezTo>
                    <a:pt x="1047" y="56"/>
                    <a:pt x="1041" y="50"/>
                    <a:pt x="1034" y="50"/>
                  </a:cubicBezTo>
                  <a:cubicBezTo>
                    <a:pt x="1032" y="50"/>
                    <a:pt x="1029" y="51"/>
                    <a:pt x="1027" y="53"/>
                  </a:cubicBezTo>
                  <a:cubicBezTo>
                    <a:pt x="1027" y="53"/>
                    <a:pt x="1027" y="53"/>
                    <a:pt x="1027" y="53"/>
                  </a:cubicBezTo>
                  <a:cubicBezTo>
                    <a:pt x="1027" y="53"/>
                    <a:pt x="1010" y="40"/>
                    <a:pt x="982" y="40"/>
                  </a:cubicBezTo>
                  <a:moveTo>
                    <a:pt x="1186" y="0"/>
                  </a:moveTo>
                  <a:cubicBezTo>
                    <a:pt x="1119" y="29"/>
                    <a:pt x="1119" y="29"/>
                    <a:pt x="1119" y="29"/>
                  </a:cubicBezTo>
                  <a:cubicBezTo>
                    <a:pt x="1224" y="108"/>
                    <a:pt x="1224" y="108"/>
                    <a:pt x="1224" y="108"/>
                  </a:cubicBezTo>
                  <a:cubicBezTo>
                    <a:pt x="1123" y="224"/>
                    <a:pt x="1123" y="224"/>
                    <a:pt x="1123" y="224"/>
                  </a:cubicBezTo>
                  <a:cubicBezTo>
                    <a:pt x="1129" y="226"/>
                    <a:pt x="1135" y="229"/>
                    <a:pt x="1140" y="233"/>
                  </a:cubicBezTo>
                  <a:cubicBezTo>
                    <a:pt x="1145" y="236"/>
                    <a:pt x="1145" y="236"/>
                    <a:pt x="1145" y="236"/>
                  </a:cubicBezTo>
                  <a:cubicBezTo>
                    <a:pt x="1286" y="74"/>
                    <a:pt x="1286" y="74"/>
                    <a:pt x="1286" y="74"/>
                  </a:cubicBezTo>
                  <a:cubicBezTo>
                    <a:pt x="1186" y="0"/>
                    <a:pt x="1186" y="0"/>
                    <a:pt x="1186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şļiḋê"/>
            <p:cNvSpPr/>
            <p:nvPr/>
          </p:nvSpPr>
          <p:spPr bwMode="auto">
            <a:xfrm>
              <a:off x="9355202" y="1972037"/>
              <a:ext cx="1036439" cy="1190802"/>
            </a:xfrm>
            <a:custGeom>
              <a:avLst/>
              <a:gdLst>
                <a:gd name="T0" fmla="*/ 37 w 475"/>
                <a:gd name="T1" fmla="*/ 465 h 546"/>
                <a:gd name="T2" fmla="*/ 0 w 475"/>
                <a:gd name="T3" fmla="*/ 507 h 546"/>
                <a:gd name="T4" fmla="*/ 114 w 475"/>
                <a:gd name="T5" fmla="*/ 546 h 546"/>
                <a:gd name="T6" fmla="*/ 151 w 475"/>
                <a:gd name="T7" fmla="*/ 504 h 546"/>
                <a:gd name="T8" fmla="*/ 37 w 475"/>
                <a:gd name="T9" fmla="*/ 465 h 546"/>
                <a:gd name="T10" fmla="*/ 377 w 475"/>
                <a:gd name="T11" fmla="*/ 159 h 546"/>
                <a:gd name="T12" fmla="*/ 370 w 475"/>
                <a:gd name="T13" fmla="*/ 163 h 546"/>
                <a:gd name="T14" fmla="*/ 344 w 475"/>
                <a:gd name="T15" fmla="*/ 163 h 546"/>
                <a:gd name="T16" fmla="*/ 345 w 475"/>
                <a:gd name="T17" fmla="*/ 163 h 546"/>
                <a:gd name="T18" fmla="*/ 331 w 475"/>
                <a:gd name="T19" fmla="*/ 163 h 546"/>
                <a:gd name="T20" fmla="*/ 319 w 475"/>
                <a:gd name="T21" fmla="*/ 161 h 546"/>
                <a:gd name="T22" fmla="*/ 297 w 475"/>
                <a:gd name="T23" fmla="*/ 170 h 546"/>
                <a:gd name="T24" fmla="*/ 293 w 475"/>
                <a:gd name="T25" fmla="*/ 211 h 546"/>
                <a:gd name="T26" fmla="*/ 314 w 475"/>
                <a:gd name="T27" fmla="*/ 239 h 546"/>
                <a:gd name="T28" fmla="*/ 313 w 475"/>
                <a:gd name="T29" fmla="*/ 259 h 546"/>
                <a:gd name="T30" fmla="*/ 313 w 475"/>
                <a:gd name="T31" fmla="*/ 259 h 546"/>
                <a:gd name="T32" fmla="*/ 312 w 475"/>
                <a:gd name="T33" fmla="*/ 320 h 546"/>
                <a:gd name="T34" fmla="*/ 375 w 475"/>
                <a:gd name="T35" fmla="*/ 248 h 546"/>
                <a:gd name="T36" fmla="*/ 376 w 475"/>
                <a:gd name="T37" fmla="*/ 225 h 546"/>
                <a:gd name="T38" fmla="*/ 376 w 475"/>
                <a:gd name="T39" fmla="*/ 225 h 546"/>
                <a:gd name="T40" fmla="*/ 376 w 475"/>
                <a:gd name="T41" fmla="*/ 225 h 546"/>
                <a:gd name="T42" fmla="*/ 377 w 475"/>
                <a:gd name="T43" fmla="*/ 159 h 546"/>
                <a:gd name="T44" fmla="*/ 455 w 475"/>
                <a:gd name="T45" fmla="*/ 0 h 546"/>
                <a:gd name="T46" fmla="*/ 286 w 475"/>
                <a:gd name="T47" fmla="*/ 73 h 546"/>
                <a:gd name="T48" fmla="*/ 299 w 475"/>
                <a:gd name="T49" fmla="*/ 93 h 546"/>
                <a:gd name="T50" fmla="*/ 377 w 475"/>
                <a:gd name="T51" fmla="*/ 144 h 546"/>
                <a:gd name="T52" fmla="*/ 377 w 475"/>
                <a:gd name="T53" fmla="*/ 130 h 546"/>
                <a:gd name="T54" fmla="*/ 407 w 475"/>
                <a:gd name="T55" fmla="*/ 130 h 546"/>
                <a:gd name="T56" fmla="*/ 407 w 475"/>
                <a:gd name="T57" fmla="*/ 130 h 546"/>
                <a:gd name="T58" fmla="*/ 455 w 475"/>
                <a:gd name="T59" fmla="*/ 130 h 546"/>
                <a:gd name="T60" fmla="*/ 468 w 475"/>
                <a:gd name="T61" fmla="*/ 117 h 546"/>
                <a:gd name="T62" fmla="*/ 474 w 475"/>
                <a:gd name="T63" fmla="*/ 92 h 546"/>
                <a:gd name="T64" fmla="*/ 472 w 475"/>
                <a:gd name="T65" fmla="*/ 71 h 546"/>
                <a:gd name="T66" fmla="*/ 463 w 475"/>
                <a:gd name="T67" fmla="*/ 14 h 546"/>
                <a:gd name="T68" fmla="*/ 455 w 475"/>
                <a:gd name="T6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75" h="546">
                  <a:moveTo>
                    <a:pt x="37" y="465"/>
                  </a:moveTo>
                  <a:cubicBezTo>
                    <a:pt x="0" y="507"/>
                    <a:pt x="0" y="507"/>
                    <a:pt x="0" y="507"/>
                  </a:cubicBezTo>
                  <a:cubicBezTo>
                    <a:pt x="114" y="546"/>
                    <a:pt x="114" y="546"/>
                    <a:pt x="114" y="546"/>
                  </a:cubicBezTo>
                  <a:cubicBezTo>
                    <a:pt x="151" y="504"/>
                    <a:pt x="151" y="504"/>
                    <a:pt x="151" y="504"/>
                  </a:cubicBezTo>
                  <a:cubicBezTo>
                    <a:pt x="37" y="465"/>
                    <a:pt x="37" y="465"/>
                    <a:pt x="37" y="465"/>
                  </a:cubicBezTo>
                  <a:moveTo>
                    <a:pt x="377" y="159"/>
                  </a:moveTo>
                  <a:cubicBezTo>
                    <a:pt x="374" y="160"/>
                    <a:pt x="372" y="161"/>
                    <a:pt x="370" y="163"/>
                  </a:cubicBezTo>
                  <a:cubicBezTo>
                    <a:pt x="344" y="163"/>
                    <a:pt x="344" y="163"/>
                    <a:pt x="344" y="163"/>
                  </a:cubicBezTo>
                  <a:cubicBezTo>
                    <a:pt x="345" y="163"/>
                    <a:pt x="345" y="163"/>
                    <a:pt x="345" y="163"/>
                  </a:cubicBezTo>
                  <a:cubicBezTo>
                    <a:pt x="331" y="163"/>
                    <a:pt x="331" y="163"/>
                    <a:pt x="331" y="163"/>
                  </a:cubicBezTo>
                  <a:cubicBezTo>
                    <a:pt x="327" y="162"/>
                    <a:pt x="323" y="161"/>
                    <a:pt x="319" y="161"/>
                  </a:cubicBezTo>
                  <a:cubicBezTo>
                    <a:pt x="311" y="161"/>
                    <a:pt x="303" y="164"/>
                    <a:pt x="297" y="170"/>
                  </a:cubicBezTo>
                  <a:cubicBezTo>
                    <a:pt x="286" y="181"/>
                    <a:pt x="284" y="198"/>
                    <a:pt x="293" y="211"/>
                  </a:cubicBezTo>
                  <a:cubicBezTo>
                    <a:pt x="314" y="239"/>
                    <a:pt x="314" y="239"/>
                    <a:pt x="314" y="239"/>
                  </a:cubicBezTo>
                  <a:cubicBezTo>
                    <a:pt x="313" y="259"/>
                    <a:pt x="313" y="259"/>
                    <a:pt x="313" y="259"/>
                  </a:cubicBezTo>
                  <a:cubicBezTo>
                    <a:pt x="313" y="259"/>
                    <a:pt x="313" y="259"/>
                    <a:pt x="313" y="259"/>
                  </a:cubicBezTo>
                  <a:cubicBezTo>
                    <a:pt x="312" y="320"/>
                    <a:pt x="312" y="320"/>
                    <a:pt x="312" y="320"/>
                  </a:cubicBezTo>
                  <a:cubicBezTo>
                    <a:pt x="375" y="248"/>
                    <a:pt x="375" y="248"/>
                    <a:pt x="375" y="248"/>
                  </a:cubicBezTo>
                  <a:cubicBezTo>
                    <a:pt x="376" y="225"/>
                    <a:pt x="376" y="225"/>
                    <a:pt x="376" y="225"/>
                  </a:cubicBezTo>
                  <a:cubicBezTo>
                    <a:pt x="376" y="225"/>
                    <a:pt x="376" y="225"/>
                    <a:pt x="376" y="225"/>
                  </a:cubicBezTo>
                  <a:cubicBezTo>
                    <a:pt x="376" y="225"/>
                    <a:pt x="376" y="225"/>
                    <a:pt x="376" y="225"/>
                  </a:cubicBezTo>
                  <a:cubicBezTo>
                    <a:pt x="377" y="159"/>
                    <a:pt x="377" y="159"/>
                    <a:pt x="377" y="159"/>
                  </a:cubicBezTo>
                  <a:moveTo>
                    <a:pt x="455" y="0"/>
                  </a:moveTo>
                  <a:cubicBezTo>
                    <a:pt x="286" y="73"/>
                    <a:pt x="286" y="73"/>
                    <a:pt x="286" y="73"/>
                  </a:cubicBezTo>
                  <a:cubicBezTo>
                    <a:pt x="289" y="80"/>
                    <a:pt x="294" y="86"/>
                    <a:pt x="299" y="93"/>
                  </a:cubicBezTo>
                  <a:cubicBezTo>
                    <a:pt x="318" y="121"/>
                    <a:pt x="348" y="140"/>
                    <a:pt x="377" y="144"/>
                  </a:cubicBezTo>
                  <a:cubicBezTo>
                    <a:pt x="377" y="130"/>
                    <a:pt x="377" y="130"/>
                    <a:pt x="377" y="130"/>
                  </a:cubicBezTo>
                  <a:cubicBezTo>
                    <a:pt x="407" y="130"/>
                    <a:pt x="407" y="130"/>
                    <a:pt x="407" y="130"/>
                  </a:cubicBezTo>
                  <a:cubicBezTo>
                    <a:pt x="407" y="130"/>
                    <a:pt x="407" y="130"/>
                    <a:pt x="407" y="130"/>
                  </a:cubicBezTo>
                  <a:cubicBezTo>
                    <a:pt x="455" y="130"/>
                    <a:pt x="455" y="130"/>
                    <a:pt x="455" y="130"/>
                  </a:cubicBezTo>
                  <a:cubicBezTo>
                    <a:pt x="460" y="127"/>
                    <a:pt x="465" y="122"/>
                    <a:pt x="468" y="117"/>
                  </a:cubicBezTo>
                  <a:cubicBezTo>
                    <a:pt x="473" y="110"/>
                    <a:pt x="475" y="101"/>
                    <a:pt x="474" y="92"/>
                  </a:cubicBezTo>
                  <a:cubicBezTo>
                    <a:pt x="474" y="85"/>
                    <a:pt x="473" y="78"/>
                    <a:pt x="472" y="71"/>
                  </a:cubicBezTo>
                  <a:cubicBezTo>
                    <a:pt x="475" y="53"/>
                    <a:pt x="472" y="33"/>
                    <a:pt x="463" y="14"/>
                  </a:cubicBezTo>
                  <a:cubicBezTo>
                    <a:pt x="461" y="9"/>
                    <a:pt x="458" y="5"/>
                    <a:pt x="455" y="0"/>
                  </a:cubicBezTo>
                </a:path>
              </a:pathLst>
            </a:custGeom>
            <a:solidFill>
              <a:srgbClr val="173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šľîdé"/>
            <p:cNvSpPr/>
            <p:nvPr/>
          </p:nvSpPr>
          <p:spPr bwMode="auto">
            <a:xfrm>
              <a:off x="7762216" y="2909768"/>
              <a:ext cx="905178" cy="925130"/>
            </a:xfrm>
            <a:custGeom>
              <a:avLst/>
              <a:gdLst>
                <a:gd name="T0" fmla="*/ 0 w 862"/>
                <a:gd name="T1" fmla="*/ 881 h 881"/>
                <a:gd name="T2" fmla="*/ 310 w 862"/>
                <a:gd name="T3" fmla="*/ 881 h 881"/>
                <a:gd name="T4" fmla="*/ 623 w 862"/>
                <a:gd name="T5" fmla="*/ 522 h 881"/>
                <a:gd name="T6" fmla="*/ 788 w 862"/>
                <a:gd name="T7" fmla="*/ 645 h 881"/>
                <a:gd name="T8" fmla="*/ 825 w 862"/>
                <a:gd name="T9" fmla="*/ 322 h 881"/>
                <a:gd name="T10" fmla="*/ 862 w 862"/>
                <a:gd name="T11" fmla="*/ 0 h 881"/>
                <a:gd name="T12" fmla="*/ 266 w 862"/>
                <a:gd name="T13" fmla="*/ 256 h 881"/>
                <a:gd name="T14" fmla="*/ 436 w 862"/>
                <a:gd name="T15" fmla="*/ 383 h 881"/>
                <a:gd name="T16" fmla="*/ 0 w 862"/>
                <a:gd name="T17" fmla="*/ 881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2" h="881">
                  <a:moveTo>
                    <a:pt x="0" y="881"/>
                  </a:moveTo>
                  <a:lnTo>
                    <a:pt x="310" y="881"/>
                  </a:lnTo>
                  <a:lnTo>
                    <a:pt x="623" y="522"/>
                  </a:lnTo>
                  <a:lnTo>
                    <a:pt x="788" y="645"/>
                  </a:lnTo>
                  <a:lnTo>
                    <a:pt x="825" y="322"/>
                  </a:lnTo>
                  <a:lnTo>
                    <a:pt x="862" y="0"/>
                  </a:lnTo>
                  <a:lnTo>
                    <a:pt x="266" y="256"/>
                  </a:lnTo>
                  <a:lnTo>
                    <a:pt x="436" y="383"/>
                  </a:lnTo>
                  <a:lnTo>
                    <a:pt x="0" y="881"/>
                  </a:lnTo>
                  <a:close/>
                </a:path>
              </a:pathLst>
            </a:custGeom>
            <a:solidFill>
              <a:srgbClr val="414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šḻíḍê"/>
            <p:cNvSpPr/>
            <p:nvPr/>
          </p:nvSpPr>
          <p:spPr bwMode="auto">
            <a:xfrm>
              <a:off x="10223627" y="2805809"/>
              <a:ext cx="995486" cy="1029088"/>
            </a:xfrm>
            <a:custGeom>
              <a:avLst/>
              <a:gdLst>
                <a:gd name="T0" fmla="*/ 0 w 948"/>
                <a:gd name="T1" fmla="*/ 980 h 980"/>
                <a:gd name="T2" fmla="*/ 308 w 948"/>
                <a:gd name="T3" fmla="*/ 980 h 980"/>
                <a:gd name="T4" fmla="*/ 711 w 948"/>
                <a:gd name="T5" fmla="*/ 521 h 980"/>
                <a:gd name="T6" fmla="*/ 873 w 948"/>
                <a:gd name="T7" fmla="*/ 642 h 980"/>
                <a:gd name="T8" fmla="*/ 911 w 948"/>
                <a:gd name="T9" fmla="*/ 320 h 980"/>
                <a:gd name="T10" fmla="*/ 948 w 948"/>
                <a:gd name="T11" fmla="*/ 0 h 980"/>
                <a:gd name="T12" fmla="*/ 354 w 948"/>
                <a:gd name="T13" fmla="*/ 255 h 980"/>
                <a:gd name="T14" fmla="*/ 524 w 948"/>
                <a:gd name="T15" fmla="*/ 382 h 980"/>
                <a:gd name="T16" fmla="*/ 0 w 948"/>
                <a:gd name="T17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8" h="980">
                  <a:moveTo>
                    <a:pt x="0" y="980"/>
                  </a:moveTo>
                  <a:lnTo>
                    <a:pt x="308" y="980"/>
                  </a:lnTo>
                  <a:lnTo>
                    <a:pt x="711" y="521"/>
                  </a:lnTo>
                  <a:lnTo>
                    <a:pt x="873" y="642"/>
                  </a:lnTo>
                  <a:lnTo>
                    <a:pt x="911" y="320"/>
                  </a:lnTo>
                  <a:lnTo>
                    <a:pt x="948" y="0"/>
                  </a:lnTo>
                  <a:lnTo>
                    <a:pt x="354" y="255"/>
                  </a:lnTo>
                  <a:lnTo>
                    <a:pt x="524" y="382"/>
                  </a:lnTo>
                  <a:lnTo>
                    <a:pt x="0" y="980"/>
                  </a:lnTo>
                  <a:close/>
                </a:path>
              </a:pathLst>
            </a:custGeom>
            <a:solidFill>
              <a:srgbClr val="414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ṩḷîḓe"/>
            <p:cNvSpPr/>
            <p:nvPr/>
          </p:nvSpPr>
          <p:spPr bwMode="auto">
            <a:xfrm>
              <a:off x="10223627" y="2805809"/>
              <a:ext cx="995486" cy="1029088"/>
            </a:xfrm>
            <a:custGeom>
              <a:avLst/>
              <a:gdLst>
                <a:gd name="T0" fmla="*/ 0 w 948"/>
                <a:gd name="T1" fmla="*/ 980 h 980"/>
                <a:gd name="T2" fmla="*/ 308 w 948"/>
                <a:gd name="T3" fmla="*/ 980 h 980"/>
                <a:gd name="T4" fmla="*/ 711 w 948"/>
                <a:gd name="T5" fmla="*/ 521 h 980"/>
                <a:gd name="T6" fmla="*/ 873 w 948"/>
                <a:gd name="T7" fmla="*/ 642 h 980"/>
                <a:gd name="T8" fmla="*/ 911 w 948"/>
                <a:gd name="T9" fmla="*/ 320 h 980"/>
                <a:gd name="T10" fmla="*/ 948 w 948"/>
                <a:gd name="T11" fmla="*/ 0 h 980"/>
                <a:gd name="T12" fmla="*/ 354 w 948"/>
                <a:gd name="T13" fmla="*/ 255 h 980"/>
                <a:gd name="T14" fmla="*/ 524 w 948"/>
                <a:gd name="T15" fmla="*/ 382 h 980"/>
                <a:gd name="T16" fmla="*/ 0 w 948"/>
                <a:gd name="T17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8" h="980">
                  <a:moveTo>
                    <a:pt x="0" y="980"/>
                  </a:moveTo>
                  <a:lnTo>
                    <a:pt x="308" y="980"/>
                  </a:lnTo>
                  <a:lnTo>
                    <a:pt x="711" y="521"/>
                  </a:lnTo>
                  <a:lnTo>
                    <a:pt x="873" y="642"/>
                  </a:lnTo>
                  <a:lnTo>
                    <a:pt x="911" y="320"/>
                  </a:lnTo>
                  <a:lnTo>
                    <a:pt x="948" y="0"/>
                  </a:lnTo>
                  <a:lnTo>
                    <a:pt x="354" y="255"/>
                  </a:lnTo>
                  <a:lnTo>
                    <a:pt x="524" y="382"/>
                  </a:lnTo>
                  <a:lnTo>
                    <a:pt x="0" y="9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ṥľïḋè"/>
            <p:cNvSpPr/>
            <p:nvPr/>
          </p:nvSpPr>
          <p:spPr bwMode="auto">
            <a:xfrm>
              <a:off x="10911436" y="2129551"/>
              <a:ext cx="185866" cy="239421"/>
            </a:xfrm>
            <a:custGeom>
              <a:avLst/>
              <a:gdLst>
                <a:gd name="T0" fmla="*/ 0 w 85"/>
                <a:gd name="T1" fmla="*/ 79 h 110"/>
                <a:gd name="T2" fmla="*/ 17 w 85"/>
                <a:gd name="T3" fmla="*/ 65 h 110"/>
                <a:gd name="T4" fmla="*/ 25 w 85"/>
                <a:gd name="T5" fmla="*/ 50 h 110"/>
                <a:gd name="T6" fmla="*/ 28 w 85"/>
                <a:gd name="T7" fmla="*/ 7 h 110"/>
                <a:gd name="T8" fmla="*/ 35 w 85"/>
                <a:gd name="T9" fmla="*/ 0 h 110"/>
                <a:gd name="T10" fmla="*/ 41 w 85"/>
                <a:gd name="T11" fmla="*/ 5 h 110"/>
                <a:gd name="T12" fmla="*/ 46 w 85"/>
                <a:gd name="T13" fmla="*/ 20 h 110"/>
                <a:gd name="T14" fmla="*/ 85 w 85"/>
                <a:gd name="T15" fmla="*/ 15 h 110"/>
                <a:gd name="T16" fmla="*/ 83 w 85"/>
                <a:gd name="T17" fmla="*/ 50 h 110"/>
                <a:gd name="T18" fmla="*/ 76 w 85"/>
                <a:gd name="T19" fmla="*/ 63 h 110"/>
                <a:gd name="T20" fmla="*/ 44 w 85"/>
                <a:gd name="T21" fmla="*/ 84 h 110"/>
                <a:gd name="T22" fmla="*/ 38 w 85"/>
                <a:gd name="T23" fmla="*/ 85 h 110"/>
                <a:gd name="T24" fmla="*/ 19 w 85"/>
                <a:gd name="T25" fmla="*/ 110 h 110"/>
                <a:gd name="T26" fmla="*/ 0 w 85"/>
                <a:gd name="T27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10">
                  <a:moveTo>
                    <a:pt x="0" y="79"/>
                  </a:moveTo>
                  <a:cubicBezTo>
                    <a:pt x="17" y="65"/>
                    <a:pt x="17" y="65"/>
                    <a:pt x="17" y="65"/>
                  </a:cubicBezTo>
                  <a:cubicBezTo>
                    <a:pt x="22" y="61"/>
                    <a:pt x="24" y="56"/>
                    <a:pt x="25" y="50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3"/>
                    <a:pt x="31" y="0"/>
                    <a:pt x="35" y="0"/>
                  </a:cubicBezTo>
                  <a:cubicBezTo>
                    <a:pt x="38" y="0"/>
                    <a:pt x="40" y="2"/>
                    <a:pt x="41" y="5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70" y="75"/>
                    <a:pt x="58" y="83"/>
                    <a:pt x="44" y="84"/>
                  </a:cubicBezTo>
                  <a:cubicBezTo>
                    <a:pt x="38" y="85"/>
                    <a:pt x="38" y="85"/>
                    <a:pt x="38" y="85"/>
                  </a:cubicBezTo>
                  <a:cubicBezTo>
                    <a:pt x="19" y="110"/>
                    <a:pt x="19" y="110"/>
                    <a:pt x="19" y="110"/>
                  </a:cubicBezTo>
                  <a:lnTo>
                    <a:pt x="0" y="79"/>
                  </a:lnTo>
                  <a:close/>
                </a:path>
              </a:pathLst>
            </a:custGeom>
            <a:solidFill>
              <a:srgbClr val="EDA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ṩḻîḍê"/>
            <p:cNvSpPr/>
            <p:nvPr/>
          </p:nvSpPr>
          <p:spPr bwMode="auto">
            <a:xfrm>
              <a:off x="11018545" y="2211458"/>
              <a:ext cx="78756" cy="42004"/>
            </a:xfrm>
            <a:custGeom>
              <a:avLst/>
              <a:gdLst>
                <a:gd name="T0" fmla="*/ 6 w 36"/>
                <a:gd name="T1" fmla="*/ 13 h 19"/>
                <a:gd name="T2" fmla="*/ 27 w 36"/>
                <a:gd name="T3" fmla="*/ 19 h 19"/>
                <a:gd name="T4" fmla="*/ 35 w 36"/>
                <a:gd name="T5" fmla="*/ 14 h 19"/>
                <a:gd name="T6" fmla="*/ 30 w 36"/>
                <a:gd name="T7" fmla="*/ 6 h 19"/>
                <a:gd name="T8" fmla="*/ 9 w 36"/>
                <a:gd name="T9" fmla="*/ 1 h 19"/>
                <a:gd name="T10" fmla="*/ 1 w 36"/>
                <a:gd name="T11" fmla="*/ 5 h 19"/>
                <a:gd name="T12" fmla="*/ 6 w 36"/>
                <a:gd name="T1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9">
                  <a:moveTo>
                    <a:pt x="6" y="13"/>
                  </a:moveTo>
                  <a:cubicBezTo>
                    <a:pt x="27" y="19"/>
                    <a:pt x="27" y="19"/>
                    <a:pt x="27" y="19"/>
                  </a:cubicBezTo>
                  <a:cubicBezTo>
                    <a:pt x="30" y="19"/>
                    <a:pt x="34" y="17"/>
                    <a:pt x="35" y="14"/>
                  </a:cubicBezTo>
                  <a:cubicBezTo>
                    <a:pt x="36" y="10"/>
                    <a:pt x="34" y="7"/>
                    <a:pt x="30" y="6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5" y="0"/>
                    <a:pt x="2" y="2"/>
                    <a:pt x="1" y="5"/>
                  </a:cubicBezTo>
                  <a:cubicBezTo>
                    <a:pt x="0" y="9"/>
                    <a:pt x="2" y="12"/>
                    <a:pt x="6" y="13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$1íḓè"/>
            <p:cNvSpPr/>
            <p:nvPr/>
          </p:nvSpPr>
          <p:spPr bwMode="auto">
            <a:xfrm>
              <a:off x="11029046" y="2181005"/>
              <a:ext cx="76656" cy="42004"/>
            </a:xfrm>
            <a:custGeom>
              <a:avLst/>
              <a:gdLst>
                <a:gd name="T0" fmla="*/ 5 w 35"/>
                <a:gd name="T1" fmla="*/ 13 h 19"/>
                <a:gd name="T2" fmla="*/ 26 w 35"/>
                <a:gd name="T3" fmla="*/ 18 h 19"/>
                <a:gd name="T4" fmla="*/ 34 w 35"/>
                <a:gd name="T5" fmla="*/ 14 h 19"/>
                <a:gd name="T6" fmla="*/ 30 w 35"/>
                <a:gd name="T7" fmla="*/ 6 h 19"/>
                <a:gd name="T8" fmla="*/ 8 w 35"/>
                <a:gd name="T9" fmla="*/ 0 h 19"/>
                <a:gd name="T10" fmla="*/ 0 w 35"/>
                <a:gd name="T11" fmla="*/ 5 h 19"/>
                <a:gd name="T12" fmla="*/ 5 w 35"/>
                <a:gd name="T1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9">
                  <a:moveTo>
                    <a:pt x="5" y="13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30" y="19"/>
                    <a:pt x="34" y="17"/>
                    <a:pt x="34" y="14"/>
                  </a:cubicBezTo>
                  <a:cubicBezTo>
                    <a:pt x="35" y="10"/>
                    <a:pt x="33" y="6"/>
                    <a:pt x="30" y="6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1" y="2"/>
                    <a:pt x="0" y="5"/>
                  </a:cubicBezTo>
                  <a:cubicBezTo>
                    <a:pt x="0" y="9"/>
                    <a:pt x="2" y="12"/>
                    <a:pt x="5" y="13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Sḷïḓè"/>
            <p:cNvSpPr/>
            <p:nvPr/>
          </p:nvSpPr>
          <p:spPr bwMode="auto">
            <a:xfrm>
              <a:off x="11036397" y="2144252"/>
              <a:ext cx="77707" cy="44104"/>
            </a:xfrm>
            <a:custGeom>
              <a:avLst/>
              <a:gdLst>
                <a:gd name="T0" fmla="*/ 6 w 36"/>
                <a:gd name="T1" fmla="*/ 14 h 20"/>
                <a:gd name="T2" fmla="*/ 27 w 36"/>
                <a:gd name="T3" fmla="*/ 19 h 20"/>
                <a:gd name="T4" fmla="*/ 35 w 36"/>
                <a:gd name="T5" fmla="*/ 14 h 20"/>
                <a:gd name="T6" fmla="*/ 30 w 36"/>
                <a:gd name="T7" fmla="*/ 6 h 20"/>
                <a:gd name="T8" fmla="*/ 9 w 36"/>
                <a:gd name="T9" fmla="*/ 1 h 20"/>
                <a:gd name="T10" fmla="*/ 1 w 36"/>
                <a:gd name="T11" fmla="*/ 6 h 20"/>
                <a:gd name="T12" fmla="*/ 6 w 36"/>
                <a:gd name="T13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0">
                  <a:moveTo>
                    <a:pt x="6" y="14"/>
                  </a:moveTo>
                  <a:cubicBezTo>
                    <a:pt x="27" y="19"/>
                    <a:pt x="27" y="19"/>
                    <a:pt x="27" y="19"/>
                  </a:cubicBezTo>
                  <a:cubicBezTo>
                    <a:pt x="30" y="20"/>
                    <a:pt x="34" y="18"/>
                    <a:pt x="35" y="14"/>
                  </a:cubicBezTo>
                  <a:cubicBezTo>
                    <a:pt x="36" y="11"/>
                    <a:pt x="34" y="7"/>
                    <a:pt x="30" y="6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5" y="0"/>
                    <a:pt x="2" y="3"/>
                    <a:pt x="1" y="6"/>
                  </a:cubicBezTo>
                  <a:cubicBezTo>
                    <a:pt x="0" y="10"/>
                    <a:pt x="2" y="13"/>
                    <a:pt x="6" y="14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ľídé"/>
            <p:cNvSpPr/>
            <p:nvPr/>
          </p:nvSpPr>
          <p:spPr bwMode="auto">
            <a:xfrm>
              <a:off x="10678316" y="2261862"/>
              <a:ext cx="320277" cy="307677"/>
            </a:xfrm>
            <a:custGeom>
              <a:avLst/>
              <a:gdLst>
                <a:gd name="T0" fmla="*/ 0 w 147"/>
                <a:gd name="T1" fmla="*/ 114 h 141"/>
                <a:gd name="T2" fmla="*/ 6 w 147"/>
                <a:gd name="T3" fmla="*/ 127 h 141"/>
                <a:gd name="T4" fmla="*/ 30 w 147"/>
                <a:gd name="T5" fmla="*/ 139 h 141"/>
                <a:gd name="T6" fmla="*/ 64 w 147"/>
                <a:gd name="T7" fmla="*/ 131 h 141"/>
                <a:gd name="T8" fmla="*/ 71 w 147"/>
                <a:gd name="T9" fmla="*/ 125 h 141"/>
                <a:gd name="T10" fmla="*/ 147 w 147"/>
                <a:gd name="T11" fmla="*/ 40 h 141"/>
                <a:gd name="T12" fmla="*/ 117 w 147"/>
                <a:gd name="T13" fmla="*/ 0 h 141"/>
                <a:gd name="T14" fmla="*/ 41 w 147"/>
                <a:gd name="T15" fmla="*/ 81 h 141"/>
                <a:gd name="T16" fmla="*/ 4 w 147"/>
                <a:gd name="T17" fmla="*/ 122 h 141"/>
                <a:gd name="T18" fmla="*/ 0 w 147"/>
                <a:gd name="T19" fmla="*/ 11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141">
                  <a:moveTo>
                    <a:pt x="0" y="114"/>
                  </a:moveTo>
                  <a:cubicBezTo>
                    <a:pt x="2" y="116"/>
                    <a:pt x="5" y="126"/>
                    <a:pt x="6" y="127"/>
                  </a:cubicBezTo>
                  <a:cubicBezTo>
                    <a:pt x="13" y="134"/>
                    <a:pt x="21" y="138"/>
                    <a:pt x="30" y="139"/>
                  </a:cubicBezTo>
                  <a:cubicBezTo>
                    <a:pt x="42" y="141"/>
                    <a:pt x="54" y="138"/>
                    <a:pt x="64" y="131"/>
                  </a:cubicBezTo>
                  <a:cubicBezTo>
                    <a:pt x="67" y="129"/>
                    <a:pt x="69" y="127"/>
                    <a:pt x="71" y="125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" y="122"/>
                    <a:pt x="4" y="122"/>
                    <a:pt x="4" y="122"/>
                  </a:cubicBezTo>
                  <a:lnTo>
                    <a:pt x="0" y="114"/>
                  </a:lnTo>
                  <a:close/>
                </a:path>
              </a:pathLst>
            </a:custGeom>
            <a:solidFill>
              <a:srgbClr val="727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ṧlíḋé"/>
            <p:cNvSpPr/>
            <p:nvPr/>
          </p:nvSpPr>
          <p:spPr bwMode="auto">
            <a:xfrm>
              <a:off x="10484049" y="2268163"/>
              <a:ext cx="344430" cy="292976"/>
            </a:xfrm>
            <a:custGeom>
              <a:avLst/>
              <a:gdLst>
                <a:gd name="T0" fmla="*/ 0 w 158"/>
                <a:gd name="T1" fmla="*/ 56 h 134"/>
                <a:gd name="T2" fmla="*/ 102 w 158"/>
                <a:gd name="T3" fmla="*/ 128 h 134"/>
                <a:gd name="T4" fmla="*/ 106 w 158"/>
                <a:gd name="T5" fmla="*/ 131 h 134"/>
                <a:gd name="T6" fmla="*/ 133 w 158"/>
                <a:gd name="T7" fmla="*/ 130 h 134"/>
                <a:gd name="T8" fmla="*/ 158 w 158"/>
                <a:gd name="T9" fmla="*/ 105 h 134"/>
                <a:gd name="T10" fmla="*/ 114 w 158"/>
                <a:gd name="T11" fmla="*/ 74 h 134"/>
                <a:gd name="T12" fmla="*/ 7 w 158"/>
                <a:gd name="T13" fmla="*/ 0 h 134"/>
                <a:gd name="T14" fmla="*/ 0 w 158"/>
                <a:gd name="T15" fmla="*/ 5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134">
                  <a:moveTo>
                    <a:pt x="0" y="56"/>
                  </a:moveTo>
                  <a:cubicBezTo>
                    <a:pt x="102" y="128"/>
                    <a:pt x="102" y="128"/>
                    <a:pt x="102" y="128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15" y="134"/>
                    <a:pt x="125" y="133"/>
                    <a:pt x="133" y="130"/>
                  </a:cubicBezTo>
                  <a:cubicBezTo>
                    <a:pt x="144" y="125"/>
                    <a:pt x="153" y="117"/>
                    <a:pt x="158" y="105"/>
                  </a:cubicBezTo>
                  <a:cubicBezTo>
                    <a:pt x="114" y="74"/>
                    <a:pt x="114" y="74"/>
                    <a:pt x="114" y="7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56"/>
                    <a:pt x="0" y="56"/>
                    <a:pt x="0" y="56"/>
                  </a:cubicBezTo>
                </a:path>
              </a:pathLst>
            </a:custGeom>
            <a:solidFill>
              <a:srgbClr val="727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şļiḋé"/>
            <p:cNvSpPr/>
            <p:nvPr/>
          </p:nvSpPr>
          <p:spPr bwMode="auto">
            <a:xfrm>
              <a:off x="8013187" y="1411289"/>
              <a:ext cx="3393892" cy="2423608"/>
            </a:xfrm>
            <a:custGeom>
              <a:avLst/>
              <a:gdLst>
                <a:gd name="T0" fmla="*/ 2463 w 3232"/>
                <a:gd name="T1" fmla="*/ 332 h 2308"/>
                <a:gd name="T2" fmla="*/ 2681 w 3232"/>
                <a:gd name="T3" fmla="*/ 494 h 2308"/>
                <a:gd name="T4" fmla="*/ 1916 w 3232"/>
                <a:gd name="T5" fmla="*/ 1375 h 2308"/>
                <a:gd name="T6" fmla="*/ 1178 w 3232"/>
                <a:gd name="T7" fmla="*/ 1122 h 2308"/>
                <a:gd name="T8" fmla="*/ 0 w 3232"/>
                <a:gd name="T9" fmla="*/ 2308 h 2308"/>
                <a:gd name="T10" fmla="*/ 424 w 3232"/>
                <a:gd name="T11" fmla="*/ 2308 h 2308"/>
                <a:gd name="T12" fmla="*/ 1259 w 3232"/>
                <a:gd name="T13" fmla="*/ 1467 h 2308"/>
                <a:gd name="T14" fmla="*/ 2010 w 3232"/>
                <a:gd name="T15" fmla="*/ 1725 h 2308"/>
                <a:gd name="T16" fmla="*/ 2924 w 3232"/>
                <a:gd name="T17" fmla="*/ 675 h 2308"/>
                <a:gd name="T18" fmla="*/ 3134 w 3232"/>
                <a:gd name="T19" fmla="*/ 831 h 2308"/>
                <a:gd name="T20" fmla="*/ 3182 w 3232"/>
                <a:gd name="T21" fmla="*/ 415 h 2308"/>
                <a:gd name="T22" fmla="*/ 3232 w 3232"/>
                <a:gd name="T23" fmla="*/ 0 h 2308"/>
                <a:gd name="T24" fmla="*/ 2463 w 3232"/>
                <a:gd name="T25" fmla="*/ 332 h 2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2" h="2308">
                  <a:moveTo>
                    <a:pt x="2463" y="332"/>
                  </a:moveTo>
                  <a:lnTo>
                    <a:pt x="2681" y="494"/>
                  </a:lnTo>
                  <a:lnTo>
                    <a:pt x="1916" y="1375"/>
                  </a:lnTo>
                  <a:lnTo>
                    <a:pt x="1178" y="1122"/>
                  </a:lnTo>
                  <a:lnTo>
                    <a:pt x="0" y="2308"/>
                  </a:lnTo>
                  <a:lnTo>
                    <a:pt x="424" y="2308"/>
                  </a:lnTo>
                  <a:lnTo>
                    <a:pt x="1259" y="1467"/>
                  </a:lnTo>
                  <a:lnTo>
                    <a:pt x="2010" y="1725"/>
                  </a:lnTo>
                  <a:lnTo>
                    <a:pt x="2924" y="675"/>
                  </a:lnTo>
                  <a:lnTo>
                    <a:pt x="3134" y="831"/>
                  </a:lnTo>
                  <a:lnTo>
                    <a:pt x="3182" y="415"/>
                  </a:lnTo>
                  <a:lnTo>
                    <a:pt x="3232" y="0"/>
                  </a:lnTo>
                  <a:lnTo>
                    <a:pt x="2463" y="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$ļïďe"/>
            <p:cNvSpPr/>
            <p:nvPr/>
          </p:nvSpPr>
          <p:spPr bwMode="auto">
            <a:xfrm>
              <a:off x="8013187" y="1411289"/>
              <a:ext cx="3393892" cy="2423608"/>
            </a:xfrm>
            <a:custGeom>
              <a:avLst/>
              <a:gdLst>
                <a:gd name="T0" fmla="*/ 2463 w 3232"/>
                <a:gd name="T1" fmla="*/ 332 h 2308"/>
                <a:gd name="T2" fmla="*/ 2681 w 3232"/>
                <a:gd name="T3" fmla="*/ 494 h 2308"/>
                <a:gd name="T4" fmla="*/ 1916 w 3232"/>
                <a:gd name="T5" fmla="*/ 1375 h 2308"/>
                <a:gd name="T6" fmla="*/ 1178 w 3232"/>
                <a:gd name="T7" fmla="*/ 1122 h 2308"/>
                <a:gd name="T8" fmla="*/ 0 w 3232"/>
                <a:gd name="T9" fmla="*/ 2308 h 2308"/>
                <a:gd name="T10" fmla="*/ 424 w 3232"/>
                <a:gd name="T11" fmla="*/ 2308 h 2308"/>
                <a:gd name="T12" fmla="*/ 1259 w 3232"/>
                <a:gd name="T13" fmla="*/ 1467 h 2308"/>
                <a:gd name="T14" fmla="*/ 2010 w 3232"/>
                <a:gd name="T15" fmla="*/ 1725 h 2308"/>
                <a:gd name="T16" fmla="*/ 2924 w 3232"/>
                <a:gd name="T17" fmla="*/ 675 h 2308"/>
                <a:gd name="T18" fmla="*/ 3134 w 3232"/>
                <a:gd name="T19" fmla="*/ 831 h 2308"/>
                <a:gd name="T20" fmla="*/ 3182 w 3232"/>
                <a:gd name="T21" fmla="*/ 415 h 2308"/>
                <a:gd name="T22" fmla="*/ 3232 w 3232"/>
                <a:gd name="T23" fmla="*/ 0 h 2308"/>
                <a:gd name="T24" fmla="*/ 2463 w 3232"/>
                <a:gd name="T25" fmla="*/ 332 h 2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2" h="2308">
                  <a:moveTo>
                    <a:pt x="2463" y="332"/>
                  </a:moveTo>
                  <a:lnTo>
                    <a:pt x="2681" y="494"/>
                  </a:lnTo>
                  <a:lnTo>
                    <a:pt x="1916" y="1375"/>
                  </a:lnTo>
                  <a:lnTo>
                    <a:pt x="1178" y="1122"/>
                  </a:lnTo>
                  <a:lnTo>
                    <a:pt x="0" y="2308"/>
                  </a:lnTo>
                  <a:lnTo>
                    <a:pt x="424" y="2308"/>
                  </a:lnTo>
                  <a:lnTo>
                    <a:pt x="1259" y="1467"/>
                  </a:lnTo>
                  <a:lnTo>
                    <a:pt x="2010" y="1725"/>
                  </a:lnTo>
                  <a:lnTo>
                    <a:pt x="2924" y="675"/>
                  </a:lnTo>
                  <a:lnTo>
                    <a:pt x="3134" y="831"/>
                  </a:lnTo>
                  <a:lnTo>
                    <a:pt x="3182" y="415"/>
                  </a:lnTo>
                  <a:lnTo>
                    <a:pt x="3232" y="0"/>
                  </a:lnTo>
                  <a:lnTo>
                    <a:pt x="2463" y="3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ṧļîdé"/>
            <p:cNvSpPr/>
            <p:nvPr/>
          </p:nvSpPr>
          <p:spPr bwMode="auto">
            <a:xfrm>
              <a:off x="9243892" y="2589490"/>
              <a:ext cx="781267" cy="265673"/>
            </a:xfrm>
            <a:custGeom>
              <a:avLst/>
              <a:gdLst>
                <a:gd name="T0" fmla="*/ 717 w 744"/>
                <a:gd name="T1" fmla="*/ 253 h 253"/>
                <a:gd name="T2" fmla="*/ 744 w 744"/>
                <a:gd name="T3" fmla="*/ 253 h 253"/>
                <a:gd name="T4" fmla="*/ 6 w 744"/>
                <a:gd name="T5" fmla="*/ 0 h 253"/>
                <a:gd name="T6" fmla="*/ 0 w 744"/>
                <a:gd name="T7" fmla="*/ 8 h 253"/>
                <a:gd name="T8" fmla="*/ 717 w 744"/>
                <a:gd name="T9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253">
                  <a:moveTo>
                    <a:pt x="717" y="253"/>
                  </a:moveTo>
                  <a:lnTo>
                    <a:pt x="744" y="253"/>
                  </a:lnTo>
                  <a:lnTo>
                    <a:pt x="6" y="0"/>
                  </a:lnTo>
                  <a:lnTo>
                    <a:pt x="0" y="8"/>
                  </a:lnTo>
                  <a:lnTo>
                    <a:pt x="717" y="253"/>
                  </a:lnTo>
                  <a:close/>
                </a:path>
              </a:pathLst>
            </a:custGeom>
            <a:solidFill>
              <a:srgbClr val="D4D4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$ḷiḓe"/>
            <p:cNvSpPr/>
            <p:nvPr/>
          </p:nvSpPr>
          <p:spPr bwMode="auto">
            <a:xfrm>
              <a:off x="8430073" y="2951772"/>
              <a:ext cx="905178" cy="883126"/>
            </a:xfrm>
            <a:custGeom>
              <a:avLst/>
              <a:gdLst>
                <a:gd name="T0" fmla="*/ 835 w 862"/>
                <a:gd name="T1" fmla="*/ 0 h 841"/>
                <a:gd name="T2" fmla="*/ 0 w 862"/>
                <a:gd name="T3" fmla="*/ 841 h 841"/>
                <a:gd name="T4" fmla="*/ 27 w 862"/>
                <a:gd name="T5" fmla="*/ 841 h 841"/>
                <a:gd name="T6" fmla="*/ 862 w 862"/>
                <a:gd name="T7" fmla="*/ 0 h 841"/>
                <a:gd name="T8" fmla="*/ 835 w 862"/>
                <a:gd name="T9" fmla="*/ 0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2" h="841">
                  <a:moveTo>
                    <a:pt x="835" y="0"/>
                  </a:moveTo>
                  <a:lnTo>
                    <a:pt x="0" y="841"/>
                  </a:lnTo>
                  <a:lnTo>
                    <a:pt x="27" y="841"/>
                  </a:lnTo>
                  <a:lnTo>
                    <a:pt x="862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D4D4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Sľíḍé"/>
            <p:cNvSpPr/>
            <p:nvPr/>
          </p:nvSpPr>
          <p:spPr bwMode="auto">
            <a:xfrm>
              <a:off x="10101816" y="2120100"/>
              <a:ext cx="981834" cy="1102595"/>
            </a:xfrm>
            <a:custGeom>
              <a:avLst/>
              <a:gdLst>
                <a:gd name="T0" fmla="*/ 908 w 935"/>
                <a:gd name="T1" fmla="*/ 0 h 1050"/>
                <a:gd name="T2" fmla="*/ 0 w 935"/>
                <a:gd name="T3" fmla="*/ 1041 h 1050"/>
                <a:gd name="T4" fmla="*/ 21 w 935"/>
                <a:gd name="T5" fmla="*/ 1050 h 1050"/>
                <a:gd name="T6" fmla="*/ 935 w 935"/>
                <a:gd name="T7" fmla="*/ 0 h 1050"/>
                <a:gd name="T8" fmla="*/ 908 w 935"/>
                <a:gd name="T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1050">
                  <a:moveTo>
                    <a:pt x="908" y="0"/>
                  </a:moveTo>
                  <a:lnTo>
                    <a:pt x="0" y="1041"/>
                  </a:lnTo>
                  <a:lnTo>
                    <a:pt x="21" y="1050"/>
                  </a:lnTo>
                  <a:lnTo>
                    <a:pt x="935" y="0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D4D4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Sḻíďê"/>
            <p:cNvSpPr/>
            <p:nvPr/>
          </p:nvSpPr>
          <p:spPr bwMode="auto">
            <a:xfrm>
              <a:off x="11277917" y="1411289"/>
              <a:ext cx="129161" cy="872625"/>
            </a:xfrm>
            <a:custGeom>
              <a:avLst/>
              <a:gdLst>
                <a:gd name="T0" fmla="*/ 94 w 123"/>
                <a:gd name="T1" fmla="*/ 12 h 831"/>
                <a:gd name="T2" fmla="*/ 46 w 123"/>
                <a:gd name="T3" fmla="*/ 415 h 831"/>
                <a:gd name="T4" fmla="*/ 0 w 123"/>
                <a:gd name="T5" fmla="*/ 812 h 831"/>
                <a:gd name="T6" fmla="*/ 25 w 123"/>
                <a:gd name="T7" fmla="*/ 831 h 831"/>
                <a:gd name="T8" fmla="*/ 73 w 123"/>
                <a:gd name="T9" fmla="*/ 415 h 831"/>
                <a:gd name="T10" fmla="*/ 123 w 123"/>
                <a:gd name="T11" fmla="*/ 0 h 831"/>
                <a:gd name="T12" fmla="*/ 94 w 123"/>
                <a:gd name="T13" fmla="*/ 12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831">
                  <a:moveTo>
                    <a:pt x="94" y="12"/>
                  </a:moveTo>
                  <a:lnTo>
                    <a:pt x="46" y="415"/>
                  </a:lnTo>
                  <a:lnTo>
                    <a:pt x="0" y="812"/>
                  </a:lnTo>
                  <a:lnTo>
                    <a:pt x="25" y="831"/>
                  </a:lnTo>
                  <a:lnTo>
                    <a:pt x="73" y="415"/>
                  </a:lnTo>
                  <a:lnTo>
                    <a:pt x="123" y="0"/>
                  </a:lnTo>
                  <a:lnTo>
                    <a:pt x="94" y="12"/>
                  </a:lnTo>
                  <a:close/>
                </a:path>
              </a:pathLst>
            </a:custGeom>
            <a:solidFill>
              <a:srgbClr val="D4D4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ṡḷiḋé"/>
            <p:cNvSpPr/>
            <p:nvPr/>
          </p:nvSpPr>
          <p:spPr bwMode="auto">
            <a:xfrm>
              <a:off x="10110217" y="2325918"/>
              <a:ext cx="390634" cy="870525"/>
            </a:xfrm>
            <a:custGeom>
              <a:avLst/>
              <a:gdLst>
                <a:gd name="T0" fmla="*/ 172 w 179"/>
                <a:gd name="T1" fmla="*/ 6 h 399"/>
                <a:gd name="T2" fmla="*/ 171 w 179"/>
                <a:gd name="T3" fmla="*/ 0 h 399"/>
                <a:gd name="T4" fmla="*/ 2 w 179"/>
                <a:gd name="T5" fmla="*/ 195 h 399"/>
                <a:gd name="T6" fmla="*/ 0 w 179"/>
                <a:gd name="T7" fmla="*/ 314 h 399"/>
                <a:gd name="T8" fmla="*/ 5 w 179"/>
                <a:gd name="T9" fmla="*/ 314 h 399"/>
                <a:gd name="T10" fmla="*/ 5 w 179"/>
                <a:gd name="T11" fmla="*/ 395 h 399"/>
                <a:gd name="T12" fmla="*/ 16 w 179"/>
                <a:gd name="T13" fmla="*/ 399 h 399"/>
                <a:gd name="T14" fmla="*/ 179 w 179"/>
                <a:gd name="T15" fmla="*/ 212 h 399"/>
                <a:gd name="T16" fmla="*/ 172 w 179"/>
                <a:gd name="T17" fmla="*/ 6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399">
                  <a:moveTo>
                    <a:pt x="172" y="6"/>
                  </a:moveTo>
                  <a:cubicBezTo>
                    <a:pt x="172" y="4"/>
                    <a:pt x="172" y="2"/>
                    <a:pt x="171" y="0"/>
                  </a:cubicBezTo>
                  <a:cubicBezTo>
                    <a:pt x="2" y="195"/>
                    <a:pt x="2" y="195"/>
                    <a:pt x="2" y="195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5" y="314"/>
                    <a:pt x="5" y="314"/>
                    <a:pt x="5" y="314"/>
                  </a:cubicBezTo>
                  <a:cubicBezTo>
                    <a:pt x="5" y="395"/>
                    <a:pt x="5" y="395"/>
                    <a:pt x="5" y="395"/>
                  </a:cubicBezTo>
                  <a:cubicBezTo>
                    <a:pt x="16" y="399"/>
                    <a:pt x="16" y="399"/>
                    <a:pt x="16" y="399"/>
                  </a:cubicBezTo>
                  <a:cubicBezTo>
                    <a:pt x="179" y="212"/>
                    <a:pt x="179" y="212"/>
                    <a:pt x="179" y="212"/>
                  </a:cubicBezTo>
                  <a:cubicBezTo>
                    <a:pt x="172" y="6"/>
                    <a:pt x="172" y="6"/>
                    <a:pt x="172" y="6"/>
                  </a:cubicBezTo>
                </a:path>
              </a:pathLst>
            </a:custGeom>
            <a:solidFill>
              <a:srgbClr val="CCC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śľíḑè"/>
            <p:cNvSpPr/>
            <p:nvPr/>
          </p:nvSpPr>
          <p:spPr bwMode="auto">
            <a:xfrm>
              <a:off x="10178473" y="2255562"/>
              <a:ext cx="684659" cy="774967"/>
            </a:xfrm>
            <a:custGeom>
              <a:avLst/>
              <a:gdLst>
                <a:gd name="T0" fmla="*/ 311 w 314"/>
                <a:gd name="T1" fmla="*/ 12 h 355"/>
                <a:gd name="T2" fmla="*/ 292 w 314"/>
                <a:gd name="T3" fmla="*/ 22 h 355"/>
                <a:gd name="T4" fmla="*/ 277 w 314"/>
                <a:gd name="T5" fmla="*/ 37 h 355"/>
                <a:gd name="T6" fmla="*/ 304 w 314"/>
                <a:gd name="T7" fmla="*/ 4 h 355"/>
                <a:gd name="T8" fmla="*/ 283 w 314"/>
                <a:gd name="T9" fmla="*/ 17 h 355"/>
                <a:gd name="T10" fmla="*/ 270 w 314"/>
                <a:gd name="T11" fmla="*/ 29 h 355"/>
                <a:gd name="T12" fmla="*/ 256 w 314"/>
                <a:gd name="T13" fmla="*/ 24 h 355"/>
                <a:gd name="T14" fmla="*/ 258 w 314"/>
                <a:gd name="T15" fmla="*/ 12 h 355"/>
                <a:gd name="T16" fmla="*/ 249 w 314"/>
                <a:gd name="T17" fmla="*/ 12 h 355"/>
                <a:gd name="T18" fmla="*/ 246 w 314"/>
                <a:gd name="T19" fmla="*/ 23 h 355"/>
                <a:gd name="T20" fmla="*/ 237 w 314"/>
                <a:gd name="T21" fmla="*/ 33 h 355"/>
                <a:gd name="T22" fmla="*/ 227 w 314"/>
                <a:gd name="T23" fmla="*/ 44 h 355"/>
                <a:gd name="T24" fmla="*/ 222 w 314"/>
                <a:gd name="T25" fmla="*/ 58 h 355"/>
                <a:gd name="T26" fmla="*/ 220 w 314"/>
                <a:gd name="T27" fmla="*/ 60 h 355"/>
                <a:gd name="T28" fmla="*/ 216 w 314"/>
                <a:gd name="T29" fmla="*/ 54 h 355"/>
                <a:gd name="T30" fmla="*/ 173 w 314"/>
                <a:gd name="T31" fmla="*/ 82 h 355"/>
                <a:gd name="T32" fmla="*/ 172 w 314"/>
                <a:gd name="T33" fmla="*/ 47 h 355"/>
                <a:gd name="T34" fmla="*/ 156 w 314"/>
                <a:gd name="T35" fmla="*/ 15 h 355"/>
                <a:gd name="T36" fmla="*/ 3 w 314"/>
                <a:gd name="T37" fmla="*/ 191 h 355"/>
                <a:gd name="T38" fmla="*/ 0 w 314"/>
                <a:gd name="T39" fmla="*/ 355 h 355"/>
                <a:gd name="T40" fmla="*/ 52 w 314"/>
                <a:gd name="T41" fmla="*/ 355 h 355"/>
                <a:gd name="T42" fmla="*/ 178 w 314"/>
                <a:gd name="T43" fmla="*/ 210 h 355"/>
                <a:gd name="T44" fmla="*/ 176 w 314"/>
                <a:gd name="T45" fmla="*/ 147 h 355"/>
                <a:gd name="T46" fmla="*/ 251 w 314"/>
                <a:gd name="T47" fmla="*/ 103 h 355"/>
                <a:gd name="T48" fmla="*/ 242 w 314"/>
                <a:gd name="T49" fmla="*/ 90 h 355"/>
                <a:gd name="T50" fmla="*/ 277 w 314"/>
                <a:gd name="T51" fmla="*/ 69 h 355"/>
                <a:gd name="T52" fmla="*/ 299 w 314"/>
                <a:gd name="T53" fmla="*/ 50 h 355"/>
                <a:gd name="T54" fmla="*/ 311 w 314"/>
                <a:gd name="T55" fmla="*/ 33 h 355"/>
                <a:gd name="T56" fmla="*/ 301 w 314"/>
                <a:gd name="T57" fmla="*/ 38 h 355"/>
                <a:gd name="T58" fmla="*/ 311 w 314"/>
                <a:gd name="T59" fmla="*/ 23 h 355"/>
                <a:gd name="T60" fmla="*/ 303 w 314"/>
                <a:gd name="T61" fmla="*/ 25 h 355"/>
                <a:gd name="T62" fmla="*/ 311 w 314"/>
                <a:gd name="T63" fmla="*/ 12 h 355"/>
                <a:gd name="T64" fmla="*/ 297 w 314"/>
                <a:gd name="T65" fmla="*/ 30 h 355"/>
                <a:gd name="T66" fmla="*/ 299 w 314"/>
                <a:gd name="T67" fmla="*/ 28 h 355"/>
                <a:gd name="T68" fmla="*/ 297 w 314"/>
                <a:gd name="T69" fmla="*/ 3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4" h="355">
                  <a:moveTo>
                    <a:pt x="311" y="12"/>
                  </a:moveTo>
                  <a:cubicBezTo>
                    <a:pt x="310" y="8"/>
                    <a:pt x="305" y="8"/>
                    <a:pt x="292" y="22"/>
                  </a:cubicBezTo>
                  <a:cubicBezTo>
                    <a:pt x="280" y="36"/>
                    <a:pt x="277" y="37"/>
                    <a:pt x="277" y="37"/>
                  </a:cubicBezTo>
                  <a:cubicBezTo>
                    <a:pt x="277" y="37"/>
                    <a:pt x="309" y="8"/>
                    <a:pt x="304" y="4"/>
                  </a:cubicBezTo>
                  <a:cubicBezTo>
                    <a:pt x="297" y="0"/>
                    <a:pt x="292" y="10"/>
                    <a:pt x="283" y="17"/>
                  </a:cubicBezTo>
                  <a:cubicBezTo>
                    <a:pt x="278" y="22"/>
                    <a:pt x="272" y="27"/>
                    <a:pt x="270" y="29"/>
                  </a:cubicBezTo>
                  <a:cubicBezTo>
                    <a:pt x="260" y="38"/>
                    <a:pt x="252" y="37"/>
                    <a:pt x="256" y="24"/>
                  </a:cubicBezTo>
                  <a:cubicBezTo>
                    <a:pt x="256" y="24"/>
                    <a:pt x="259" y="19"/>
                    <a:pt x="258" y="12"/>
                  </a:cubicBezTo>
                  <a:cubicBezTo>
                    <a:pt x="256" y="1"/>
                    <a:pt x="250" y="2"/>
                    <a:pt x="249" y="12"/>
                  </a:cubicBezTo>
                  <a:cubicBezTo>
                    <a:pt x="248" y="16"/>
                    <a:pt x="248" y="19"/>
                    <a:pt x="246" y="23"/>
                  </a:cubicBezTo>
                  <a:cubicBezTo>
                    <a:pt x="243" y="26"/>
                    <a:pt x="240" y="30"/>
                    <a:pt x="237" y="33"/>
                  </a:cubicBezTo>
                  <a:cubicBezTo>
                    <a:pt x="233" y="37"/>
                    <a:pt x="230" y="40"/>
                    <a:pt x="227" y="44"/>
                  </a:cubicBezTo>
                  <a:cubicBezTo>
                    <a:pt x="225" y="48"/>
                    <a:pt x="224" y="53"/>
                    <a:pt x="222" y="58"/>
                  </a:cubicBezTo>
                  <a:cubicBezTo>
                    <a:pt x="221" y="58"/>
                    <a:pt x="221" y="59"/>
                    <a:pt x="220" y="60"/>
                  </a:cubicBezTo>
                  <a:cubicBezTo>
                    <a:pt x="216" y="54"/>
                    <a:pt x="216" y="54"/>
                    <a:pt x="216" y="54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2" y="47"/>
                    <a:pt x="172" y="47"/>
                    <a:pt x="172" y="47"/>
                  </a:cubicBezTo>
                  <a:cubicBezTo>
                    <a:pt x="172" y="34"/>
                    <a:pt x="166" y="22"/>
                    <a:pt x="156" y="15"/>
                  </a:cubicBezTo>
                  <a:cubicBezTo>
                    <a:pt x="3" y="191"/>
                    <a:pt x="3" y="191"/>
                    <a:pt x="3" y="191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52" y="355"/>
                    <a:pt x="52" y="355"/>
                    <a:pt x="52" y="355"/>
                  </a:cubicBezTo>
                  <a:cubicBezTo>
                    <a:pt x="178" y="210"/>
                    <a:pt x="178" y="210"/>
                    <a:pt x="178" y="210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42" y="90"/>
                    <a:pt x="242" y="90"/>
                    <a:pt x="242" y="90"/>
                  </a:cubicBezTo>
                  <a:cubicBezTo>
                    <a:pt x="253" y="88"/>
                    <a:pt x="267" y="80"/>
                    <a:pt x="277" y="69"/>
                  </a:cubicBezTo>
                  <a:cubicBezTo>
                    <a:pt x="282" y="64"/>
                    <a:pt x="293" y="59"/>
                    <a:pt x="299" y="50"/>
                  </a:cubicBezTo>
                  <a:cubicBezTo>
                    <a:pt x="304" y="43"/>
                    <a:pt x="314" y="37"/>
                    <a:pt x="311" y="33"/>
                  </a:cubicBezTo>
                  <a:cubicBezTo>
                    <a:pt x="309" y="31"/>
                    <a:pt x="304" y="35"/>
                    <a:pt x="301" y="38"/>
                  </a:cubicBezTo>
                  <a:cubicBezTo>
                    <a:pt x="305" y="34"/>
                    <a:pt x="313" y="26"/>
                    <a:pt x="311" y="23"/>
                  </a:cubicBezTo>
                  <a:cubicBezTo>
                    <a:pt x="309" y="20"/>
                    <a:pt x="306" y="22"/>
                    <a:pt x="303" y="25"/>
                  </a:cubicBezTo>
                  <a:cubicBezTo>
                    <a:pt x="307" y="20"/>
                    <a:pt x="312" y="14"/>
                    <a:pt x="311" y="12"/>
                  </a:cubicBezTo>
                  <a:moveTo>
                    <a:pt x="297" y="30"/>
                  </a:moveTo>
                  <a:cubicBezTo>
                    <a:pt x="297" y="30"/>
                    <a:pt x="298" y="29"/>
                    <a:pt x="299" y="28"/>
                  </a:cubicBezTo>
                  <a:cubicBezTo>
                    <a:pt x="299" y="29"/>
                    <a:pt x="298" y="30"/>
                    <a:pt x="297" y="30"/>
                  </a:cubicBezTo>
                </a:path>
              </a:pathLst>
            </a:custGeom>
            <a:solidFill>
              <a:srgbClr val="CCC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ṧḷîḋe"/>
            <p:cNvSpPr/>
            <p:nvPr/>
          </p:nvSpPr>
          <p:spPr bwMode="auto">
            <a:xfrm>
              <a:off x="9767888" y="3836997"/>
              <a:ext cx="1019637" cy="42004"/>
            </a:xfrm>
            <a:custGeom>
              <a:avLst/>
              <a:gdLst>
                <a:gd name="T0" fmla="*/ 458 w 467"/>
                <a:gd name="T1" fmla="*/ 0 h 19"/>
                <a:gd name="T2" fmla="*/ 9 w 467"/>
                <a:gd name="T3" fmla="*/ 0 h 19"/>
                <a:gd name="T4" fmla="*/ 0 w 467"/>
                <a:gd name="T5" fmla="*/ 9 h 19"/>
                <a:gd name="T6" fmla="*/ 9 w 467"/>
                <a:gd name="T7" fmla="*/ 19 h 19"/>
                <a:gd name="T8" fmla="*/ 458 w 467"/>
                <a:gd name="T9" fmla="*/ 19 h 19"/>
                <a:gd name="T10" fmla="*/ 467 w 467"/>
                <a:gd name="T11" fmla="*/ 9 h 19"/>
                <a:gd name="T12" fmla="*/ 458 w 467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19">
                  <a:moveTo>
                    <a:pt x="45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458" y="19"/>
                    <a:pt x="458" y="19"/>
                    <a:pt x="458" y="19"/>
                  </a:cubicBezTo>
                  <a:cubicBezTo>
                    <a:pt x="463" y="19"/>
                    <a:pt x="467" y="15"/>
                    <a:pt x="467" y="9"/>
                  </a:cubicBezTo>
                  <a:cubicBezTo>
                    <a:pt x="467" y="4"/>
                    <a:pt x="463" y="0"/>
                    <a:pt x="458" y="0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ślîde"/>
            <p:cNvSpPr/>
            <p:nvPr/>
          </p:nvSpPr>
          <p:spPr bwMode="auto">
            <a:xfrm>
              <a:off x="10640512" y="2239811"/>
              <a:ext cx="210018" cy="199517"/>
            </a:xfrm>
            <a:custGeom>
              <a:avLst/>
              <a:gdLst>
                <a:gd name="T0" fmla="*/ 31 w 96"/>
                <a:gd name="T1" fmla="*/ 13 h 91"/>
                <a:gd name="T2" fmla="*/ 28 w 96"/>
                <a:gd name="T3" fmla="*/ 23 h 91"/>
                <a:gd name="T4" fmla="*/ 19 w 96"/>
                <a:gd name="T5" fmla="*/ 34 h 91"/>
                <a:gd name="T6" fmla="*/ 10 w 96"/>
                <a:gd name="T7" fmla="*/ 45 h 91"/>
                <a:gd name="T8" fmla="*/ 4 w 96"/>
                <a:gd name="T9" fmla="*/ 59 h 91"/>
                <a:gd name="T10" fmla="*/ 1 w 96"/>
                <a:gd name="T11" fmla="*/ 65 h 91"/>
                <a:gd name="T12" fmla="*/ 24 w 96"/>
                <a:gd name="T13" fmla="*/ 91 h 91"/>
                <a:gd name="T14" fmla="*/ 59 w 96"/>
                <a:gd name="T15" fmla="*/ 70 h 91"/>
                <a:gd name="T16" fmla="*/ 81 w 96"/>
                <a:gd name="T17" fmla="*/ 51 h 91"/>
                <a:gd name="T18" fmla="*/ 94 w 96"/>
                <a:gd name="T19" fmla="*/ 34 h 91"/>
                <a:gd name="T20" fmla="*/ 83 w 96"/>
                <a:gd name="T21" fmla="*/ 39 h 91"/>
                <a:gd name="T22" fmla="*/ 93 w 96"/>
                <a:gd name="T23" fmla="*/ 24 h 91"/>
                <a:gd name="T24" fmla="*/ 86 w 96"/>
                <a:gd name="T25" fmla="*/ 25 h 91"/>
                <a:gd name="T26" fmla="*/ 94 w 96"/>
                <a:gd name="T27" fmla="*/ 13 h 91"/>
                <a:gd name="T28" fmla="*/ 75 w 96"/>
                <a:gd name="T29" fmla="*/ 23 h 91"/>
                <a:gd name="T30" fmla="*/ 59 w 96"/>
                <a:gd name="T31" fmla="*/ 38 h 91"/>
                <a:gd name="T32" fmla="*/ 86 w 96"/>
                <a:gd name="T33" fmla="*/ 5 h 91"/>
                <a:gd name="T34" fmla="*/ 66 w 96"/>
                <a:gd name="T35" fmla="*/ 18 h 91"/>
                <a:gd name="T36" fmla="*/ 52 w 96"/>
                <a:gd name="T37" fmla="*/ 30 h 91"/>
                <a:gd name="T38" fmla="*/ 38 w 96"/>
                <a:gd name="T39" fmla="*/ 25 h 91"/>
                <a:gd name="T40" fmla="*/ 41 w 96"/>
                <a:gd name="T41" fmla="*/ 12 h 91"/>
                <a:gd name="T42" fmla="*/ 31 w 96"/>
                <a:gd name="T43" fmla="*/ 13 h 91"/>
                <a:gd name="T44" fmla="*/ 80 w 96"/>
                <a:gd name="T45" fmla="*/ 31 h 91"/>
                <a:gd name="T46" fmla="*/ 82 w 96"/>
                <a:gd name="T47" fmla="*/ 29 h 91"/>
                <a:gd name="T48" fmla="*/ 80 w 96"/>
                <a:gd name="T49" fmla="*/ 3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1">
                  <a:moveTo>
                    <a:pt x="31" y="13"/>
                  </a:moveTo>
                  <a:cubicBezTo>
                    <a:pt x="31" y="17"/>
                    <a:pt x="30" y="20"/>
                    <a:pt x="28" y="23"/>
                  </a:cubicBezTo>
                  <a:cubicBezTo>
                    <a:pt x="26" y="27"/>
                    <a:pt x="22" y="31"/>
                    <a:pt x="19" y="34"/>
                  </a:cubicBezTo>
                  <a:cubicBezTo>
                    <a:pt x="16" y="38"/>
                    <a:pt x="12" y="41"/>
                    <a:pt x="10" y="45"/>
                  </a:cubicBezTo>
                  <a:cubicBezTo>
                    <a:pt x="7" y="49"/>
                    <a:pt x="6" y="54"/>
                    <a:pt x="4" y="59"/>
                  </a:cubicBezTo>
                  <a:cubicBezTo>
                    <a:pt x="4" y="59"/>
                    <a:pt x="0" y="65"/>
                    <a:pt x="1" y="65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35" y="89"/>
                    <a:pt x="49" y="80"/>
                    <a:pt x="59" y="70"/>
                  </a:cubicBezTo>
                  <a:cubicBezTo>
                    <a:pt x="65" y="65"/>
                    <a:pt x="75" y="60"/>
                    <a:pt x="81" y="51"/>
                  </a:cubicBezTo>
                  <a:cubicBezTo>
                    <a:pt x="87" y="44"/>
                    <a:pt x="96" y="37"/>
                    <a:pt x="94" y="34"/>
                  </a:cubicBezTo>
                  <a:cubicBezTo>
                    <a:pt x="92" y="32"/>
                    <a:pt x="87" y="36"/>
                    <a:pt x="83" y="39"/>
                  </a:cubicBezTo>
                  <a:cubicBezTo>
                    <a:pt x="88" y="35"/>
                    <a:pt x="95" y="27"/>
                    <a:pt x="93" y="24"/>
                  </a:cubicBezTo>
                  <a:cubicBezTo>
                    <a:pt x="91" y="21"/>
                    <a:pt x="88" y="23"/>
                    <a:pt x="86" y="25"/>
                  </a:cubicBezTo>
                  <a:cubicBezTo>
                    <a:pt x="90" y="21"/>
                    <a:pt x="95" y="15"/>
                    <a:pt x="94" y="13"/>
                  </a:cubicBezTo>
                  <a:cubicBezTo>
                    <a:pt x="93" y="9"/>
                    <a:pt x="87" y="9"/>
                    <a:pt x="75" y="23"/>
                  </a:cubicBezTo>
                  <a:cubicBezTo>
                    <a:pt x="63" y="37"/>
                    <a:pt x="59" y="38"/>
                    <a:pt x="59" y="38"/>
                  </a:cubicBezTo>
                  <a:cubicBezTo>
                    <a:pt x="59" y="38"/>
                    <a:pt x="91" y="9"/>
                    <a:pt x="86" y="5"/>
                  </a:cubicBezTo>
                  <a:cubicBezTo>
                    <a:pt x="80" y="0"/>
                    <a:pt x="74" y="10"/>
                    <a:pt x="66" y="18"/>
                  </a:cubicBezTo>
                  <a:cubicBezTo>
                    <a:pt x="60" y="23"/>
                    <a:pt x="54" y="28"/>
                    <a:pt x="52" y="30"/>
                  </a:cubicBezTo>
                  <a:cubicBezTo>
                    <a:pt x="43" y="38"/>
                    <a:pt x="35" y="38"/>
                    <a:pt x="38" y="25"/>
                  </a:cubicBezTo>
                  <a:cubicBezTo>
                    <a:pt x="38" y="25"/>
                    <a:pt x="42" y="19"/>
                    <a:pt x="41" y="12"/>
                  </a:cubicBezTo>
                  <a:cubicBezTo>
                    <a:pt x="39" y="1"/>
                    <a:pt x="32" y="3"/>
                    <a:pt x="31" y="13"/>
                  </a:cubicBezTo>
                  <a:close/>
                  <a:moveTo>
                    <a:pt x="80" y="31"/>
                  </a:moveTo>
                  <a:cubicBezTo>
                    <a:pt x="80" y="31"/>
                    <a:pt x="81" y="30"/>
                    <a:pt x="82" y="29"/>
                  </a:cubicBezTo>
                  <a:cubicBezTo>
                    <a:pt x="81" y="30"/>
                    <a:pt x="80" y="31"/>
                    <a:pt x="80" y="31"/>
                  </a:cubicBezTo>
                  <a:close/>
                </a:path>
              </a:pathLst>
            </a:custGeom>
            <a:solidFill>
              <a:srgbClr val="F5B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$ḷïḋê"/>
            <p:cNvSpPr/>
            <p:nvPr/>
          </p:nvSpPr>
          <p:spPr bwMode="auto">
            <a:xfrm>
              <a:off x="10178473" y="2879315"/>
              <a:ext cx="364381" cy="137562"/>
            </a:xfrm>
            <a:prstGeom prst="rect">
              <a:avLst/>
            </a:prstGeom>
            <a:solidFill>
              <a:srgbClr val="3837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ṡḻïḓê"/>
            <p:cNvSpPr/>
            <p:nvPr/>
          </p:nvSpPr>
          <p:spPr bwMode="auto">
            <a:xfrm>
              <a:off x="10178473" y="2879315"/>
              <a:ext cx="364381" cy="39903"/>
            </a:xfrm>
            <a:prstGeom prst="rect">
              <a:avLst/>
            </a:prstGeom>
            <a:solidFill>
              <a:srgbClr val="0D23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Sḻíḋè"/>
            <p:cNvSpPr/>
            <p:nvPr/>
          </p:nvSpPr>
          <p:spPr bwMode="auto">
            <a:xfrm>
              <a:off x="10023059" y="2945471"/>
              <a:ext cx="386433" cy="798069"/>
            </a:xfrm>
            <a:custGeom>
              <a:avLst/>
              <a:gdLst>
                <a:gd name="T0" fmla="*/ 112 w 368"/>
                <a:gd name="T1" fmla="*/ 760 h 760"/>
                <a:gd name="T2" fmla="*/ 0 w 368"/>
                <a:gd name="T3" fmla="*/ 723 h 760"/>
                <a:gd name="T4" fmla="*/ 146 w 368"/>
                <a:gd name="T5" fmla="*/ 417 h 760"/>
                <a:gd name="T6" fmla="*/ 148 w 368"/>
                <a:gd name="T7" fmla="*/ 0 h 760"/>
                <a:gd name="T8" fmla="*/ 368 w 368"/>
                <a:gd name="T9" fmla="*/ 6 h 760"/>
                <a:gd name="T10" fmla="*/ 316 w 368"/>
                <a:gd name="T11" fmla="*/ 411 h 760"/>
                <a:gd name="T12" fmla="*/ 112 w 368"/>
                <a:gd name="T13" fmla="*/ 76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8" h="760">
                  <a:moveTo>
                    <a:pt x="112" y="760"/>
                  </a:moveTo>
                  <a:lnTo>
                    <a:pt x="0" y="723"/>
                  </a:lnTo>
                  <a:lnTo>
                    <a:pt x="146" y="417"/>
                  </a:lnTo>
                  <a:lnTo>
                    <a:pt x="148" y="0"/>
                  </a:lnTo>
                  <a:lnTo>
                    <a:pt x="368" y="6"/>
                  </a:lnTo>
                  <a:lnTo>
                    <a:pt x="316" y="411"/>
                  </a:lnTo>
                  <a:lnTo>
                    <a:pt x="112" y="760"/>
                  </a:lnTo>
                  <a:close/>
                </a:path>
              </a:pathLst>
            </a:custGeom>
            <a:solidFill>
              <a:srgbClr val="2D2C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ŝľiḍé"/>
            <p:cNvSpPr/>
            <p:nvPr/>
          </p:nvSpPr>
          <p:spPr bwMode="auto">
            <a:xfrm>
              <a:off x="10123868" y="3377058"/>
              <a:ext cx="231020" cy="366482"/>
            </a:xfrm>
            <a:custGeom>
              <a:avLst/>
              <a:gdLst>
                <a:gd name="T0" fmla="*/ 0 w 220"/>
                <a:gd name="T1" fmla="*/ 345 h 349"/>
                <a:gd name="T2" fmla="*/ 16 w 220"/>
                <a:gd name="T3" fmla="*/ 349 h 349"/>
                <a:gd name="T4" fmla="*/ 220 w 220"/>
                <a:gd name="T5" fmla="*/ 0 h 349"/>
                <a:gd name="T6" fmla="*/ 0 w 220"/>
                <a:gd name="T7" fmla="*/ 345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349">
                  <a:moveTo>
                    <a:pt x="0" y="345"/>
                  </a:moveTo>
                  <a:lnTo>
                    <a:pt x="16" y="349"/>
                  </a:lnTo>
                  <a:lnTo>
                    <a:pt x="220" y="0"/>
                  </a:lnTo>
                  <a:lnTo>
                    <a:pt x="0" y="345"/>
                  </a:lnTo>
                  <a:close/>
                </a:path>
              </a:pathLst>
            </a:custGeom>
            <a:solidFill>
              <a:srgbClr val="1C1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sḷïḑé"/>
            <p:cNvSpPr/>
            <p:nvPr/>
          </p:nvSpPr>
          <p:spPr bwMode="auto">
            <a:xfrm>
              <a:off x="10311835" y="2931820"/>
              <a:ext cx="245721" cy="851623"/>
            </a:xfrm>
            <a:custGeom>
              <a:avLst/>
              <a:gdLst>
                <a:gd name="T0" fmla="*/ 176 w 234"/>
                <a:gd name="T1" fmla="*/ 773 h 811"/>
                <a:gd name="T2" fmla="*/ 60 w 234"/>
                <a:gd name="T3" fmla="*/ 811 h 811"/>
                <a:gd name="T4" fmla="*/ 66 w 234"/>
                <a:gd name="T5" fmla="*/ 443 h 811"/>
                <a:gd name="T6" fmla="*/ 0 w 234"/>
                <a:gd name="T7" fmla="*/ 31 h 811"/>
                <a:gd name="T8" fmla="*/ 216 w 234"/>
                <a:gd name="T9" fmla="*/ 0 h 811"/>
                <a:gd name="T10" fmla="*/ 234 w 234"/>
                <a:gd name="T11" fmla="*/ 407 h 811"/>
                <a:gd name="T12" fmla="*/ 176 w 234"/>
                <a:gd name="T13" fmla="*/ 77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811">
                  <a:moveTo>
                    <a:pt x="176" y="773"/>
                  </a:moveTo>
                  <a:lnTo>
                    <a:pt x="60" y="811"/>
                  </a:lnTo>
                  <a:lnTo>
                    <a:pt x="66" y="443"/>
                  </a:lnTo>
                  <a:lnTo>
                    <a:pt x="0" y="31"/>
                  </a:lnTo>
                  <a:lnTo>
                    <a:pt x="216" y="0"/>
                  </a:lnTo>
                  <a:lnTo>
                    <a:pt x="234" y="407"/>
                  </a:lnTo>
                  <a:lnTo>
                    <a:pt x="176" y="773"/>
                  </a:lnTo>
                  <a:close/>
                </a:path>
              </a:pathLst>
            </a:custGeom>
            <a:solidFill>
              <a:srgbClr val="2D2C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$lîḓe"/>
            <p:cNvSpPr/>
            <p:nvPr/>
          </p:nvSpPr>
          <p:spPr bwMode="auto">
            <a:xfrm>
              <a:off x="10366439" y="3060981"/>
              <a:ext cx="77707" cy="719312"/>
            </a:xfrm>
            <a:custGeom>
              <a:avLst/>
              <a:gdLst>
                <a:gd name="T0" fmla="*/ 0 w 74"/>
                <a:gd name="T1" fmla="*/ 210 h 685"/>
                <a:gd name="T2" fmla="*/ 14 w 74"/>
                <a:gd name="T3" fmla="*/ 320 h 685"/>
                <a:gd name="T4" fmla="*/ 8 w 74"/>
                <a:gd name="T5" fmla="*/ 683 h 685"/>
                <a:gd name="T6" fmla="*/ 16 w 74"/>
                <a:gd name="T7" fmla="*/ 685 h 685"/>
                <a:gd name="T8" fmla="*/ 51 w 74"/>
                <a:gd name="T9" fmla="*/ 673 h 685"/>
                <a:gd name="T10" fmla="*/ 74 w 74"/>
                <a:gd name="T11" fmla="*/ 301 h 685"/>
                <a:gd name="T12" fmla="*/ 27 w 74"/>
                <a:gd name="T13" fmla="*/ 0 h 685"/>
                <a:gd name="T14" fmla="*/ 0 w 74"/>
                <a:gd name="T15" fmla="*/ 210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685">
                  <a:moveTo>
                    <a:pt x="0" y="210"/>
                  </a:moveTo>
                  <a:lnTo>
                    <a:pt x="14" y="320"/>
                  </a:lnTo>
                  <a:lnTo>
                    <a:pt x="8" y="683"/>
                  </a:lnTo>
                  <a:lnTo>
                    <a:pt x="16" y="685"/>
                  </a:lnTo>
                  <a:lnTo>
                    <a:pt x="51" y="673"/>
                  </a:lnTo>
                  <a:lnTo>
                    <a:pt x="74" y="301"/>
                  </a:lnTo>
                  <a:lnTo>
                    <a:pt x="27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1C1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ṧḻîde"/>
            <p:cNvSpPr/>
            <p:nvPr/>
          </p:nvSpPr>
          <p:spPr bwMode="auto">
            <a:xfrm>
              <a:off x="10145920" y="2951772"/>
              <a:ext cx="263572" cy="492493"/>
            </a:xfrm>
            <a:custGeom>
              <a:avLst/>
              <a:gdLst>
                <a:gd name="T0" fmla="*/ 31 w 251"/>
                <a:gd name="T1" fmla="*/ 6 h 469"/>
                <a:gd name="T2" fmla="*/ 29 w 251"/>
                <a:gd name="T3" fmla="*/ 411 h 469"/>
                <a:gd name="T4" fmla="*/ 0 w 251"/>
                <a:gd name="T5" fmla="*/ 469 h 469"/>
                <a:gd name="T6" fmla="*/ 39 w 251"/>
                <a:gd name="T7" fmla="*/ 407 h 469"/>
                <a:gd name="T8" fmla="*/ 60 w 251"/>
                <a:gd name="T9" fmla="*/ 85 h 469"/>
                <a:gd name="T10" fmla="*/ 241 w 251"/>
                <a:gd name="T11" fmla="*/ 85 h 469"/>
                <a:gd name="T12" fmla="*/ 251 w 251"/>
                <a:gd name="T13" fmla="*/ 0 h 469"/>
                <a:gd name="T14" fmla="*/ 31 w 251"/>
                <a:gd name="T15" fmla="*/ 6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" h="469">
                  <a:moveTo>
                    <a:pt x="31" y="6"/>
                  </a:moveTo>
                  <a:lnTo>
                    <a:pt x="29" y="411"/>
                  </a:lnTo>
                  <a:lnTo>
                    <a:pt x="0" y="469"/>
                  </a:lnTo>
                  <a:lnTo>
                    <a:pt x="39" y="407"/>
                  </a:lnTo>
                  <a:lnTo>
                    <a:pt x="60" y="85"/>
                  </a:lnTo>
                  <a:lnTo>
                    <a:pt x="241" y="85"/>
                  </a:lnTo>
                  <a:lnTo>
                    <a:pt x="251" y="0"/>
                  </a:lnTo>
                  <a:lnTo>
                    <a:pt x="31" y="6"/>
                  </a:lnTo>
                  <a:close/>
                </a:path>
              </a:pathLst>
            </a:custGeom>
            <a:solidFill>
              <a:srgbClr val="1C1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s1ïḑe"/>
            <p:cNvSpPr/>
            <p:nvPr/>
          </p:nvSpPr>
          <p:spPr bwMode="auto">
            <a:xfrm>
              <a:off x="10166922" y="2255562"/>
              <a:ext cx="397984" cy="761316"/>
            </a:xfrm>
            <a:custGeom>
              <a:avLst/>
              <a:gdLst>
                <a:gd name="T0" fmla="*/ 182 w 182"/>
                <a:gd name="T1" fmla="*/ 349 h 349"/>
                <a:gd name="T2" fmla="*/ 0 w 182"/>
                <a:gd name="T3" fmla="*/ 349 h 349"/>
                <a:gd name="T4" fmla="*/ 5 w 182"/>
                <a:gd name="T5" fmla="*/ 0 h 349"/>
                <a:gd name="T6" fmla="*/ 130 w 182"/>
                <a:gd name="T7" fmla="*/ 0 h 349"/>
                <a:gd name="T8" fmla="*/ 172 w 182"/>
                <a:gd name="T9" fmla="*/ 41 h 349"/>
                <a:gd name="T10" fmla="*/ 182 w 182"/>
                <a:gd name="T11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349">
                  <a:moveTo>
                    <a:pt x="182" y="349"/>
                  </a:moveTo>
                  <a:cubicBezTo>
                    <a:pt x="0" y="349"/>
                    <a:pt x="0" y="349"/>
                    <a:pt x="0" y="34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53" y="0"/>
                    <a:pt x="172" y="18"/>
                    <a:pt x="172" y="41"/>
                  </a:cubicBezTo>
                  <a:cubicBezTo>
                    <a:pt x="182" y="349"/>
                    <a:pt x="182" y="349"/>
                    <a:pt x="182" y="349"/>
                  </a:cubicBezTo>
                </a:path>
              </a:pathLst>
            </a:custGeom>
            <a:solidFill>
              <a:srgbClr val="A7A6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ṥ1ïḓè"/>
            <p:cNvSpPr/>
            <p:nvPr/>
          </p:nvSpPr>
          <p:spPr bwMode="auto">
            <a:xfrm>
              <a:off x="10328636" y="2255562"/>
              <a:ext cx="234170" cy="761316"/>
            </a:xfrm>
            <a:custGeom>
              <a:avLst/>
              <a:gdLst>
                <a:gd name="T0" fmla="*/ 43 w 107"/>
                <a:gd name="T1" fmla="*/ 262 h 349"/>
                <a:gd name="T2" fmla="*/ 30 w 107"/>
                <a:gd name="T3" fmla="*/ 152 h 349"/>
                <a:gd name="T4" fmla="*/ 0 w 107"/>
                <a:gd name="T5" fmla="*/ 0 h 349"/>
                <a:gd name="T6" fmla="*/ 29 w 107"/>
                <a:gd name="T7" fmla="*/ 0 h 349"/>
                <a:gd name="T8" fmla="*/ 32 w 107"/>
                <a:gd name="T9" fmla="*/ 4 h 349"/>
                <a:gd name="T10" fmla="*/ 106 w 107"/>
                <a:gd name="T11" fmla="*/ 276 h 349"/>
                <a:gd name="T12" fmla="*/ 106 w 107"/>
                <a:gd name="T13" fmla="*/ 289 h 349"/>
                <a:gd name="T14" fmla="*/ 105 w 107"/>
                <a:gd name="T15" fmla="*/ 349 h 349"/>
                <a:gd name="T16" fmla="*/ 47 w 107"/>
                <a:gd name="T17" fmla="*/ 349 h 349"/>
                <a:gd name="T18" fmla="*/ 43 w 107"/>
                <a:gd name="T19" fmla="*/ 26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349">
                  <a:moveTo>
                    <a:pt x="43" y="262"/>
                  </a:moveTo>
                  <a:cubicBezTo>
                    <a:pt x="39" y="225"/>
                    <a:pt x="35" y="189"/>
                    <a:pt x="30" y="152"/>
                  </a:cubicBezTo>
                  <a:cubicBezTo>
                    <a:pt x="24" y="102"/>
                    <a:pt x="20" y="47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1"/>
                    <a:pt x="31" y="2"/>
                    <a:pt x="32" y="4"/>
                  </a:cubicBezTo>
                  <a:cubicBezTo>
                    <a:pt x="76" y="85"/>
                    <a:pt x="101" y="181"/>
                    <a:pt x="106" y="276"/>
                  </a:cubicBezTo>
                  <a:cubicBezTo>
                    <a:pt x="106" y="289"/>
                    <a:pt x="106" y="289"/>
                    <a:pt x="106" y="289"/>
                  </a:cubicBezTo>
                  <a:cubicBezTo>
                    <a:pt x="107" y="309"/>
                    <a:pt x="106" y="329"/>
                    <a:pt x="105" y="349"/>
                  </a:cubicBezTo>
                  <a:cubicBezTo>
                    <a:pt x="47" y="349"/>
                    <a:pt x="47" y="349"/>
                    <a:pt x="47" y="349"/>
                  </a:cubicBezTo>
                  <a:cubicBezTo>
                    <a:pt x="47" y="320"/>
                    <a:pt x="47" y="291"/>
                    <a:pt x="43" y="2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$ḷíde"/>
            <p:cNvSpPr/>
            <p:nvPr/>
          </p:nvSpPr>
          <p:spPr bwMode="auto">
            <a:xfrm>
              <a:off x="10516602" y="2567439"/>
              <a:ext cx="46204" cy="449439"/>
            </a:xfrm>
            <a:custGeom>
              <a:avLst/>
              <a:gdLst>
                <a:gd name="T0" fmla="*/ 12 w 21"/>
                <a:gd name="T1" fmla="*/ 182 h 206"/>
                <a:gd name="T2" fmla="*/ 7 w 21"/>
                <a:gd name="T3" fmla="*/ 206 h 206"/>
                <a:gd name="T4" fmla="*/ 19 w 21"/>
                <a:gd name="T5" fmla="*/ 206 h 206"/>
                <a:gd name="T6" fmla="*/ 20 w 21"/>
                <a:gd name="T7" fmla="*/ 146 h 206"/>
                <a:gd name="T8" fmla="*/ 20 w 21"/>
                <a:gd name="T9" fmla="*/ 133 h 206"/>
                <a:gd name="T10" fmla="*/ 0 w 21"/>
                <a:gd name="T11" fmla="*/ 0 h 206"/>
                <a:gd name="T12" fmla="*/ 12 w 21"/>
                <a:gd name="T13" fmla="*/ 18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06">
                  <a:moveTo>
                    <a:pt x="12" y="182"/>
                  </a:moveTo>
                  <a:cubicBezTo>
                    <a:pt x="7" y="206"/>
                    <a:pt x="7" y="206"/>
                    <a:pt x="7" y="206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20" y="186"/>
                    <a:pt x="21" y="166"/>
                    <a:pt x="20" y="146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18" y="89"/>
                    <a:pt x="11" y="44"/>
                    <a:pt x="0" y="0"/>
                  </a:cubicBezTo>
                  <a:cubicBezTo>
                    <a:pt x="12" y="182"/>
                    <a:pt x="12" y="182"/>
                    <a:pt x="12" y="182"/>
                  </a:cubicBezTo>
                </a:path>
              </a:pathLst>
            </a:custGeom>
            <a:solidFill>
              <a:srgbClr val="727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ṡḻiḋé"/>
            <p:cNvSpPr/>
            <p:nvPr/>
          </p:nvSpPr>
          <p:spPr bwMode="auto">
            <a:xfrm>
              <a:off x="10383241" y="2301766"/>
              <a:ext cx="159614" cy="528196"/>
            </a:xfrm>
            <a:custGeom>
              <a:avLst/>
              <a:gdLst>
                <a:gd name="T0" fmla="*/ 8 w 73"/>
                <a:gd name="T1" fmla="*/ 9 h 242"/>
                <a:gd name="T2" fmla="*/ 73 w 73"/>
                <a:gd name="T3" fmla="*/ 228 h 242"/>
                <a:gd name="T4" fmla="*/ 68 w 73"/>
                <a:gd name="T5" fmla="*/ 242 h 242"/>
                <a:gd name="T6" fmla="*/ 40 w 73"/>
                <a:gd name="T7" fmla="*/ 230 h 242"/>
                <a:gd name="T8" fmla="*/ 0 w 73"/>
                <a:gd name="T9" fmla="*/ 11 h 242"/>
                <a:gd name="T10" fmla="*/ 0 w 73"/>
                <a:gd name="T11" fmla="*/ 0 h 242"/>
                <a:gd name="T12" fmla="*/ 8 w 73"/>
                <a:gd name="T13" fmla="*/ 9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242">
                  <a:moveTo>
                    <a:pt x="8" y="9"/>
                  </a:moveTo>
                  <a:cubicBezTo>
                    <a:pt x="8" y="9"/>
                    <a:pt x="54" y="120"/>
                    <a:pt x="73" y="228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40" y="230"/>
                    <a:pt x="40" y="230"/>
                    <a:pt x="40" y="23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9"/>
                    <a:pt x="8" y="9"/>
                    <a:pt x="8" y="9"/>
                  </a:cubicBezTo>
                </a:path>
              </a:pathLst>
            </a:custGeom>
            <a:solidFill>
              <a:srgbClr val="E235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ṡlïḑè"/>
            <p:cNvSpPr/>
            <p:nvPr/>
          </p:nvSpPr>
          <p:spPr bwMode="auto">
            <a:xfrm>
              <a:off x="10417893" y="2255562"/>
              <a:ext cx="33603" cy="0"/>
            </a:xfrm>
            <a:custGeom>
              <a:avLst/>
              <a:gdLst>
                <a:gd name="T0" fmla="*/ 15 w 15"/>
                <a:gd name="T1" fmla="*/ 0 w 15"/>
                <a:gd name="T2" fmla="*/ 15 w 15"/>
                <a:gd name="T3" fmla="*/ 15 w 15"/>
                <a:gd name="T4" fmla="*/ 15 w 1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"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CAC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$ļíḓè"/>
            <p:cNvSpPr/>
            <p:nvPr/>
          </p:nvSpPr>
          <p:spPr bwMode="auto">
            <a:xfrm>
              <a:off x="10243578" y="2255562"/>
              <a:ext cx="105009" cy="0"/>
            </a:xfrm>
            <a:custGeom>
              <a:avLst/>
              <a:gdLst>
                <a:gd name="T0" fmla="*/ 100 w 100"/>
                <a:gd name="T1" fmla="*/ 0 w 100"/>
                <a:gd name="T2" fmla="*/ 0 w 100"/>
                <a:gd name="T3" fmla="*/ 81 w 100"/>
                <a:gd name="T4" fmla="*/ 81 w 100"/>
                <a:gd name="T5" fmla="*/ 100 w 100"/>
                <a:gd name="T6" fmla="*/ 100 w 10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00">
                  <a:moveTo>
                    <a:pt x="10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100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122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şļîḓê"/>
            <p:cNvSpPr/>
            <p:nvPr/>
          </p:nvSpPr>
          <p:spPr bwMode="auto">
            <a:xfrm>
              <a:off x="10243578" y="2255562"/>
              <a:ext cx="105009" cy="0"/>
            </a:xfrm>
            <a:custGeom>
              <a:avLst/>
              <a:gdLst>
                <a:gd name="T0" fmla="*/ 100 w 100"/>
                <a:gd name="T1" fmla="*/ 0 w 100"/>
                <a:gd name="T2" fmla="*/ 0 w 100"/>
                <a:gd name="T3" fmla="*/ 81 w 100"/>
                <a:gd name="T4" fmla="*/ 81 w 100"/>
                <a:gd name="T5" fmla="*/ 100 w 100"/>
                <a:gd name="T6" fmla="*/ 100 w 10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00">
                  <a:moveTo>
                    <a:pt x="10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100" y="0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ŝľïďé"/>
            <p:cNvSpPr/>
            <p:nvPr/>
          </p:nvSpPr>
          <p:spPr bwMode="auto">
            <a:xfrm>
              <a:off x="10451496" y="2255562"/>
              <a:ext cx="2100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  <a:gd name="T11" fmla="*/ 1 w 1"/>
                <a:gd name="T12" fmla="*/ 0 w 1"/>
                <a:gd name="T13" fmla="*/ 1 w 1"/>
                <a:gd name="T14" fmla="*/ 0 w 1"/>
                <a:gd name="T15" fmla="*/ 0 w 1"/>
                <a:gd name="T16" fmla="*/ 0 w 1"/>
                <a:gd name="T17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AC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ṩḷïḍé"/>
            <p:cNvSpPr/>
            <p:nvPr/>
          </p:nvSpPr>
          <p:spPr bwMode="auto">
            <a:xfrm>
              <a:off x="10243578" y="2255562"/>
              <a:ext cx="281424" cy="113410"/>
            </a:xfrm>
            <a:custGeom>
              <a:avLst/>
              <a:gdLst>
                <a:gd name="T0" fmla="*/ 39 w 129"/>
                <a:gd name="T1" fmla="*/ 0 h 52"/>
                <a:gd name="T2" fmla="*/ 0 w 129"/>
                <a:gd name="T3" fmla="*/ 0 h 52"/>
                <a:gd name="T4" fmla="*/ 55 w 129"/>
                <a:gd name="T5" fmla="*/ 50 h 52"/>
                <a:gd name="T6" fmla="*/ 39 w 129"/>
                <a:gd name="T7" fmla="*/ 0 h 52"/>
                <a:gd name="T8" fmla="*/ 95 w 129"/>
                <a:gd name="T9" fmla="*/ 0 h 52"/>
                <a:gd name="T10" fmla="*/ 80 w 129"/>
                <a:gd name="T11" fmla="*/ 0 h 52"/>
                <a:gd name="T12" fmla="*/ 68 w 129"/>
                <a:gd name="T13" fmla="*/ 0 h 52"/>
                <a:gd name="T14" fmla="*/ 71 w 129"/>
                <a:gd name="T15" fmla="*/ 4 h 52"/>
                <a:gd name="T16" fmla="*/ 94 w 129"/>
                <a:gd name="T17" fmla="*/ 52 h 52"/>
                <a:gd name="T18" fmla="*/ 129 w 129"/>
                <a:gd name="T19" fmla="*/ 17 h 52"/>
                <a:gd name="T20" fmla="*/ 96 w 129"/>
                <a:gd name="T21" fmla="*/ 0 h 52"/>
                <a:gd name="T22" fmla="*/ 96 w 129"/>
                <a:gd name="T23" fmla="*/ 0 h 52"/>
                <a:gd name="T24" fmla="*/ 96 w 129"/>
                <a:gd name="T25" fmla="*/ 0 h 52"/>
                <a:gd name="T26" fmla="*/ 96 w 129"/>
                <a:gd name="T27" fmla="*/ 0 h 52"/>
                <a:gd name="T28" fmla="*/ 96 w 129"/>
                <a:gd name="T29" fmla="*/ 0 h 52"/>
                <a:gd name="T30" fmla="*/ 96 w 129"/>
                <a:gd name="T31" fmla="*/ 0 h 52"/>
                <a:gd name="T32" fmla="*/ 96 w 129"/>
                <a:gd name="T33" fmla="*/ 0 h 52"/>
                <a:gd name="T34" fmla="*/ 96 w 129"/>
                <a:gd name="T35" fmla="*/ 0 h 52"/>
                <a:gd name="T36" fmla="*/ 96 w 129"/>
                <a:gd name="T37" fmla="*/ 0 h 52"/>
                <a:gd name="T38" fmla="*/ 95 w 129"/>
                <a:gd name="T39" fmla="*/ 0 h 52"/>
                <a:gd name="T40" fmla="*/ 95 w 129"/>
                <a:gd name="T41" fmla="*/ 0 h 52"/>
                <a:gd name="T42" fmla="*/ 95 w 129"/>
                <a:gd name="T43" fmla="*/ 0 h 52"/>
                <a:gd name="T44" fmla="*/ 95 w 129"/>
                <a:gd name="T45" fmla="*/ 0 h 52"/>
                <a:gd name="T46" fmla="*/ 95 w 129"/>
                <a:gd name="T4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52">
                  <a:moveTo>
                    <a:pt x="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21"/>
                    <a:pt x="30" y="41"/>
                    <a:pt x="55" y="50"/>
                  </a:cubicBezTo>
                  <a:cubicBezTo>
                    <a:pt x="51" y="33"/>
                    <a:pt x="46" y="16"/>
                    <a:pt x="39" y="0"/>
                  </a:cubicBezTo>
                  <a:moveTo>
                    <a:pt x="95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9" y="1"/>
                    <a:pt x="70" y="2"/>
                    <a:pt x="71" y="4"/>
                  </a:cubicBezTo>
                  <a:cubicBezTo>
                    <a:pt x="80" y="19"/>
                    <a:pt x="87" y="35"/>
                    <a:pt x="94" y="52"/>
                  </a:cubicBezTo>
                  <a:cubicBezTo>
                    <a:pt x="109" y="46"/>
                    <a:pt x="120" y="32"/>
                    <a:pt x="129" y="17"/>
                  </a:cubicBezTo>
                  <a:cubicBezTo>
                    <a:pt x="121" y="7"/>
                    <a:pt x="110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</a:path>
              </a:pathLst>
            </a:custGeom>
            <a:solidFill>
              <a:srgbClr val="848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$ḻíḑe"/>
            <p:cNvSpPr/>
            <p:nvPr/>
          </p:nvSpPr>
          <p:spPr bwMode="auto">
            <a:xfrm>
              <a:off x="10328636" y="2255562"/>
              <a:ext cx="120760" cy="119710"/>
            </a:xfrm>
            <a:custGeom>
              <a:avLst/>
              <a:gdLst>
                <a:gd name="T0" fmla="*/ 29 w 55"/>
                <a:gd name="T1" fmla="*/ 0 h 55"/>
                <a:gd name="T2" fmla="*/ 9 w 55"/>
                <a:gd name="T3" fmla="*/ 0 h 55"/>
                <a:gd name="T4" fmla="*/ 0 w 55"/>
                <a:gd name="T5" fmla="*/ 0 h 55"/>
                <a:gd name="T6" fmla="*/ 0 w 55"/>
                <a:gd name="T7" fmla="*/ 0 h 55"/>
                <a:gd name="T8" fmla="*/ 16 w 55"/>
                <a:gd name="T9" fmla="*/ 50 h 55"/>
                <a:gd name="T10" fmla="*/ 28 w 55"/>
                <a:gd name="T11" fmla="*/ 54 h 55"/>
                <a:gd name="T12" fmla="*/ 29 w 55"/>
                <a:gd name="T13" fmla="*/ 54 h 55"/>
                <a:gd name="T14" fmla="*/ 25 w 55"/>
                <a:gd name="T15" fmla="*/ 32 h 55"/>
                <a:gd name="T16" fmla="*/ 25 w 55"/>
                <a:gd name="T17" fmla="*/ 21 h 55"/>
                <a:gd name="T18" fmla="*/ 33 w 55"/>
                <a:gd name="T19" fmla="*/ 30 h 55"/>
                <a:gd name="T20" fmla="*/ 42 w 55"/>
                <a:gd name="T21" fmla="*/ 55 h 55"/>
                <a:gd name="T22" fmla="*/ 55 w 55"/>
                <a:gd name="T23" fmla="*/ 52 h 55"/>
                <a:gd name="T24" fmla="*/ 32 w 55"/>
                <a:gd name="T25" fmla="*/ 4 h 55"/>
                <a:gd name="T26" fmla="*/ 29 w 55"/>
                <a:gd name="T27" fmla="*/ 0 h 55"/>
                <a:gd name="T28" fmla="*/ 29 w 55"/>
                <a:gd name="T2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55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6"/>
                    <a:pt x="12" y="33"/>
                    <a:pt x="16" y="50"/>
                  </a:cubicBezTo>
                  <a:cubicBezTo>
                    <a:pt x="20" y="52"/>
                    <a:pt x="24" y="53"/>
                    <a:pt x="28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7" y="39"/>
                    <a:pt x="42" y="55"/>
                  </a:cubicBezTo>
                  <a:cubicBezTo>
                    <a:pt x="47" y="54"/>
                    <a:pt x="51" y="53"/>
                    <a:pt x="55" y="52"/>
                  </a:cubicBezTo>
                  <a:cubicBezTo>
                    <a:pt x="48" y="35"/>
                    <a:pt x="41" y="19"/>
                    <a:pt x="32" y="4"/>
                  </a:cubicBezTo>
                  <a:cubicBezTo>
                    <a:pt x="31" y="2"/>
                    <a:pt x="30" y="1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CAC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ś1îḍé"/>
            <p:cNvSpPr/>
            <p:nvPr/>
          </p:nvSpPr>
          <p:spPr bwMode="auto">
            <a:xfrm>
              <a:off x="10383241" y="2301766"/>
              <a:ext cx="36753" cy="73506"/>
            </a:xfrm>
            <a:custGeom>
              <a:avLst/>
              <a:gdLst>
                <a:gd name="T0" fmla="*/ 0 w 17"/>
                <a:gd name="T1" fmla="*/ 0 h 34"/>
                <a:gd name="T2" fmla="*/ 0 w 17"/>
                <a:gd name="T3" fmla="*/ 11 h 34"/>
                <a:gd name="T4" fmla="*/ 4 w 17"/>
                <a:gd name="T5" fmla="*/ 33 h 34"/>
                <a:gd name="T6" fmla="*/ 14 w 17"/>
                <a:gd name="T7" fmla="*/ 34 h 34"/>
                <a:gd name="T8" fmla="*/ 17 w 17"/>
                <a:gd name="T9" fmla="*/ 34 h 34"/>
                <a:gd name="T10" fmla="*/ 8 w 17"/>
                <a:gd name="T11" fmla="*/ 9 h 34"/>
                <a:gd name="T12" fmla="*/ 0 w 17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8" y="33"/>
                    <a:pt x="11" y="34"/>
                    <a:pt x="14" y="34"/>
                  </a:cubicBezTo>
                  <a:cubicBezTo>
                    <a:pt x="15" y="34"/>
                    <a:pt x="16" y="34"/>
                    <a:pt x="17" y="34"/>
                  </a:cubicBezTo>
                  <a:cubicBezTo>
                    <a:pt x="12" y="18"/>
                    <a:pt x="8" y="9"/>
                    <a:pt x="8" y="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32A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ṡľíḓe"/>
            <p:cNvSpPr/>
            <p:nvPr/>
          </p:nvSpPr>
          <p:spPr bwMode="auto">
            <a:xfrm>
              <a:off x="10366439" y="3735139"/>
              <a:ext cx="237320" cy="99759"/>
            </a:xfrm>
            <a:custGeom>
              <a:avLst/>
              <a:gdLst>
                <a:gd name="T0" fmla="*/ 61 w 109"/>
                <a:gd name="T1" fmla="*/ 0 h 46"/>
                <a:gd name="T2" fmla="*/ 61 w 109"/>
                <a:gd name="T3" fmla="*/ 0 h 46"/>
                <a:gd name="T4" fmla="*/ 81 w 109"/>
                <a:gd name="T5" fmla="*/ 6 h 46"/>
                <a:gd name="T6" fmla="*/ 109 w 109"/>
                <a:gd name="T7" fmla="*/ 46 h 46"/>
                <a:gd name="T8" fmla="*/ 0 w 109"/>
                <a:gd name="T9" fmla="*/ 46 h 46"/>
                <a:gd name="T10" fmla="*/ 0 w 109"/>
                <a:gd name="T11" fmla="*/ 0 h 46"/>
                <a:gd name="T12" fmla="*/ 61 w 109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46">
                  <a:moveTo>
                    <a:pt x="61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97" y="11"/>
                    <a:pt x="109" y="27"/>
                    <a:pt x="109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2127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ṩļïḑè"/>
            <p:cNvSpPr/>
            <p:nvPr/>
          </p:nvSpPr>
          <p:spPr bwMode="auto">
            <a:xfrm>
              <a:off x="9984206" y="3688935"/>
              <a:ext cx="257272" cy="148063"/>
            </a:xfrm>
            <a:custGeom>
              <a:avLst/>
              <a:gdLst>
                <a:gd name="T0" fmla="*/ 70 w 118"/>
                <a:gd name="T1" fmla="*/ 17 h 68"/>
                <a:gd name="T2" fmla="*/ 70 w 118"/>
                <a:gd name="T3" fmla="*/ 17 h 68"/>
                <a:gd name="T4" fmla="*/ 90 w 118"/>
                <a:gd name="T5" fmla="*/ 24 h 68"/>
                <a:gd name="T6" fmla="*/ 118 w 118"/>
                <a:gd name="T7" fmla="*/ 68 h 68"/>
                <a:gd name="T8" fmla="*/ 59 w 118"/>
                <a:gd name="T9" fmla="*/ 68 h 68"/>
                <a:gd name="T10" fmla="*/ 0 w 118"/>
                <a:gd name="T11" fmla="*/ 47 h 68"/>
                <a:gd name="T12" fmla="*/ 18 w 118"/>
                <a:gd name="T13" fmla="*/ 0 h 68"/>
                <a:gd name="T14" fmla="*/ 70 w 118"/>
                <a:gd name="T15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68">
                  <a:moveTo>
                    <a:pt x="70" y="17"/>
                  </a:moveTo>
                  <a:cubicBezTo>
                    <a:pt x="70" y="17"/>
                    <a:pt x="70" y="17"/>
                    <a:pt x="70" y="17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106" y="29"/>
                    <a:pt x="118" y="47"/>
                    <a:pt x="118" y="68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70" y="17"/>
                  </a:lnTo>
                  <a:close/>
                </a:path>
              </a:pathLst>
            </a:custGeom>
            <a:solidFill>
              <a:srgbClr val="2127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ṩļîḑe"/>
            <p:cNvSpPr/>
            <p:nvPr/>
          </p:nvSpPr>
          <p:spPr bwMode="auto">
            <a:xfrm>
              <a:off x="10176373" y="2318567"/>
              <a:ext cx="235220" cy="408485"/>
            </a:xfrm>
            <a:custGeom>
              <a:avLst/>
              <a:gdLst>
                <a:gd name="T0" fmla="*/ 14 w 108"/>
                <a:gd name="T1" fmla="*/ 0 h 187"/>
                <a:gd name="T2" fmla="*/ 1 w 108"/>
                <a:gd name="T3" fmla="*/ 2 h 187"/>
                <a:gd name="T4" fmla="*/ 0 w 108"/>
                <a:gd name="T5" fmla="*/ 66 h 187"/>
                <a:gd name="T6" fmla="*/ 0 w 108"/>
                <a:gd name="T7" fmla="*/ 66 h 187"/>
                <a:gd name="T8" fmla="*/ 81 w 108"/>
                <a:gd name="T9" fmla="*/ 178 h 187"/>
                <a:gd name="T10" fmla="*/ 99 w 108"/>
                <a:gd name="T11" fmla="*/ 187 h 187"/>
                <a:gd name="T12" fmla="*/ 108 w 108"/>
                <a:gd name="T13" fmla="*/ 185 h 187"/>
                <a:gd name="T14" fmla="*/ 100 w 108"/>
                <a:gd name="T15" fmla="*/ 123 h 187"/>
                <a:gd name="T16" fmla="*/ 97 w 108"/>
                <a:gd name="T17" fmla="*/ 93 h 187"/>
                <a:gd name="T18" fmla="*/ 40 w 108"/>
                <a:gd name="T19" fmla="*/ 13 h 187"/>
                <a:gd name="T20" fmla="*/ 14 w 108"/>
                <a:gd name="T21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87">
                  <a:moveTo>
                    <a:pt x="14" y="0"/>
                  </a:moveTo>
                  <a:cubicBezTo>
                    <a:pt x="10" y="0"/>
                    <a:pt x="5" y="1"/>
                    <a:pt x="1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6" y="184"/>
                    <a:pt x="92" y="187"/>
                    <a:pt x="99" y="187"/>
                  </a:cubicBezTo>
                  <a:cubicBezTo>
                    <a:pt x="102" y="187"/>
                    <a:pt x="105" y="186"/>
                    <a:pt x="108" y="185"/>
                  </a:cubicBezTo>
                  <a:cubicBezTo>
                    <a:pt x="106" y="164"/>
                    <a:pt x="103" y="144"/>
                    <a:pt x="100" y="123"/>
                  </a:cubicBezTo>
                  <a:cubicBezTo>
                    <a:pt x="99" y="113"/>
                    <a:pt x="98" y="103"/>
                    <a:pt x="97" y="9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4" y="4"/>
                    <a:pt x="24" y="0"/>
                    <a:pt x="14" y="0"/>
                  </a:cubicBezTo>
                </a:path>
              </a:pathLst>
            </a:custGeom>
            <a:solidFill>
              <a:srgbClr val="848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ŝḷïdè"/>
            <p:cNvSpPr/>
            <p:nvPr/>
          </p:nvSpPr>
          <p:spPr bwMode="auto">
            <a:xfrm>
              <a:off x="10387441" y="2522284"/>
              <a:ext cx="66155" cy="200568"/>
            </a:xfrm>
            <a:custGeom>
              <a:avLst/>
              <a:gdLst>
                <a:gd name="T0" fmla="*/ 0 w 30"/>
                <a:gd name="T1" fmla="*/ 0 h 92"/>
                <a:gd name="T2" fmla="*/ 3 w 30"/>
                <a:gd name="T3" fmla="*/ 30 h 92"/>
                <a:gd name="T4" fmla="*/ 11 w 30"/>
                <a:gd name="T5" fmla="*/ 92 h 92"/>
                <a:gd name="T6" fmla="*/ 13 w 30"/>
                <a:gd name="T7" fmla="*/ 91 h 92"/>
                <a:gd name="T8" fmla="*/ 30 w 30"/>
                <a:gd name="T9" fmla="*/ 84 h 92"/>
                <a:gd name="T10" fmla="*/ 18 w 30"/>
                <a:gd name="T11" fmla="*/ 20 h 92"/>
                <a:gd name="T12" fmla="*/ 10 w 30"/>
                <a:gd name="T13" fmla="*/ 14 h 92"/>
                <a:gd name="T14" fmla="*/ 0 w 30"/>
                <a:gd name="T1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2">
                  <a:moveTo>
                    <a:pt x="0" y="0"/>
                  </a:moveTo>
                  <a:cubicBezTo>
                    <a:pt x="1" y="10"/>
                    <a:pt x="2" y="20"/>
                    <a:pt x="3" y="30"/>
                  </a:cubicBezTo>
                  <a:cubicBezTo>
                    <a:pt x="6" y="51"/>
                    <a:pt x="9" y="71"/>
                    <a:pt x="11" y="92"/>
                  </a:cubicBezTo>
                  <a:cubicBezTo>
                    <a:pt x="12" y="92"/>
                    <a:pt x="12" y="91"/>
                    <a:pt x="13" y="91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5" y="19"/>
                    <a:pt x="12" y="17"/>
                    <a:pt x="10" y="1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AC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Sľíḑè"/>
            <p:cNvSpPr/>
            <p:nvPr/>
          </p:nvSpPr>
          <p:spPr bwMode="auto">
            <a:xfrm>
              <a:off x="10547055" y="2488682"/>
              <a:ext cx="6301" cy="173265"/>
            </a:xfrm>
            <a:custGeom>
              <a:avLst/>
              <a:gdLst>
                <a:gd name="T0" fmla="*/ 0 w 6"/>
                <a:gd name="T1" fmla="*/ 0 h 165"/>
                <a:gd name="T2" fmla="*/ 0 w 6"/>
                <a:gd name="T3" fmla="*/ 2 h 165"/>
                <a:gd name="T4" fmla="*/ 6 w 6"/>
                <a:gd name="T5" fmla="*/ 165 h 165"/>
                <a:gd name="T6" fmla="*/ 6 w 6"/>
                <a:gd name="T7" fmla="*/ 165 h 165"/>
                <a:gd name="T8" fmla="*/ 0 w 6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65">
                  <a:moveTo>
                    <a:pt x="0" y="0"/>
                  </a:moveTo>
                  <a:lnTo>
                    <a:pt x="0" y="2"/>
                  </a:lnTo>
                  <a:lnTo>
                    <a:pt x="6" y="165"/>
                  </a:lnTo>
                  <a:lnTo>
                    <a:pt x="6" y="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Sľïḋé"/>
            <p:cNvSpPr/>
            <p:nvPr/>
          </p:nvSpPr>
          <p:spPr bwMode="auto">
            <a:xfrm>
              <a:off x="10547055" y="2488682"/>
              <a:ext cx="6301" cy="173265"/>
            </a:xfrm>
            <a:custGeom>
              <a:avLst/>
              <a:gdLst>
                <a:gd name="T0" fmla="*/ 0 w 6"/>
                <a:gd name="T1" fmla="*/ 0 h 165"/>
                <a:gd name="T2" fmla="*/ 0 w 6"/>
                <a:gd name="T3" fmla="*/ 2 h 165"/>
                <a:gd name="T4" fmla="*/ 6 w 6"/>
                <a:gd name="T5" fmla="*/ 165 h 165"/>
                <a:gd name="T6" fmla="*/ 6 w 6"/>
                <a:gd name="T7" fmla="*/ 165 h 165"/>
                <a:gd name="T8" fmla="*/ 0 w 6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65">
                  <a:moveTo>
                    <a:pt x="0" y="0"/>
                  </a:moveTo>
                  <a:lnTo>
                    <a:pt x="0" y="2"/>
                  </a:lnTo>
                  <a:lnTo>
                    <a:pt x="6" y="165"/>
                  </a:lnTo>
                  <a:lnTo>
                    <a:pt x="6" y="16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šḷíde"/>
            <p:cNvSpPr/>
            <p:nvPr/>
          </p:nvSpPr>
          <p:spPr bwMode="auto">
            <a:xfrm>
              <a:off x="10502951" y="2490782"/>
              <a:ext cx="50404" cy="177466"/>
            </a:xfrm>
            <a:custGeom>
              <a:avLst/>
              <a:gdLst>
                <a:gd name="T0" fmla="*/ 20 w 23"/>
                <a:gd name="T1" fmla="*/ 0 h 81"/>
                <a:gd name="T2" fmla="*/ 0 w 23"/>
                <a:gd name="T3" fmla="*/ 14 h 81"/>
                <a:gd name="T4" fmla="*/ 16 w 23"/>
                <a:gd name="T5" fmla="*/ 81 h 81"/>
                <a:gd name="T6" fmla="*/ 23 w 23"/>
                <a:gd name="T7" fmla="*/ 78 h 81"/>
                <a:gd name="T8" fmla="*/ 20 w 23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81">
                  <a:moveTo>
                    <a:pt x="2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7" y="36"/>
                    <a:pt x="12" y="58"/>
                    <a:pt x="16" y="81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848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ṡļíḍe"/>
            <p:cNvSpPr/>
            <p:nvPr/>
          </p:nvSpPr>
          <p:spPr bwMode="auto">
            <a:xfrm>
              <a:off x="10477749" y="2522284"/>
              <a:ext cx="60905" cy="154364"/>
            </a:xfrm>
            <a:custGeom>
              <a:avLst/>
              <a:gdLst>
                <a:gd name="T0" fmla="*/ 12 w 28"/>
                <a:gd name="T1" fmla="*/ 0 h 71"/>
                <a:gd name="T2" fmla="*/ 0 w 28"/>
                <a:gd name="T3" fmla="*/ 9 h 71"/>
                <a:gd name="T4" fmla="*/ 18 w 28"/>
                <a:gd name="T5" fmla="*/ 71 h 71"/>
                <a:gd name="T6" fmla="*/ 21 w 28"/>
                <a:gd name="T7" fmla="*/ 70 h 71"/>
                <a:gd name="T8" fmla="*/ 18 w 28"/>
                <a:gd name="T9" fmla="*/ 21 h 71"/>
                <a:gd name="T10" fmla="*/ 28 w 28"/>
                <a:gd name="T11" fmla="*/ 67 h 71"/>
                <a:gd name="T12" fmla="*/ 28 w 28"/>
                <a:gd name="T13" fmla="*/ 67 h 71"/>
                <a:gd name="T14" fmla="*/ 12 w 28"/>
                <a:gd name="T1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1">
                  <a:moveTo>
                    <a:pt x="12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7" y="28"/>
                    <a:pt x="13" y="50"/>
                    <a:pt x="18" y="71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22" y="36"/>
                    <a:pt x="25" y="52"/>
                    <a:pt x="28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4" y="44"/>
                    <a:pt x="19" y="22"/>
                    <a:pt x="12" y="0"/>
                  </a:cubicBezTo>
                </a:path>
              </a:pathLst>
            </a:custGeom>
            <a:solidFill>
              <a:srgbClr val="CAC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śḷïḓé"/>
            <p:cNvSpPr/>
            <p:nvPr/>
          </p:nvSpPr>
          <p:spPr bwMode="auto">
            <a:xfrm>
              <a:off x="10516602" y="2567439"/>
              <a:ext cx="22052" cy="107109"/>
            </a:xfrm>
            <a:custGeom>
              <a:avLst/>
              <a:gdLst>
                <a:gd name="T0" fmla="*/ 0 w 10"/>
                <a:gd name="T1" fmla="*/ 0 h 49"/>
                <a:gd name="T2" fmla="*/ 3 w 10"/>
                <a:gd name="T3" fmla="*/ 49 h 49"/>
                <a:gd name="T4" fmla="*/ 10 w 10"/>
                <a:gd name="T5" fmla="*/ 46 h 49"/>
                <a:gd name="T6" fmla="*/ 0 w 10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49">
                  <a:moveTo>
                    <a:pt x="0" y="0"/>
                  </a:moveTo>
                  <a:cubicBezTo>
                    <a:pt x="3" y="49"/>
                    <a:pt x="3" y="49"/>
                    <a:pt x="3" y="49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7" y="31"/>
                    <a:pt x="4" y="15"/>
                    <a:pt x="0" y="0"/>
                  </a:cubicBezTo>
                </a:path>
              </a:pathLst>
            </a:custGeom>
            <a:solidFill>
              <a:srgbClr val="5A5A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šlidé"/>
            <p:cNvSpPr/>
            <p:nvPr/>
          </p:nvSpPr>
          <p:spPr bwMode="auto">
            <a:xfrm>
              <a:off x="10427344" y="2541186"/>
              <a:ext cx="89257" cy="163814"/>
            </a:xfrm>
            <a:custGeom>
              <a:avLst/>
              <a:gdLst>
                <a:gd name="T0" fmla="*/ 23 w 41"/>
                <a:gd name="T1" fmla="*/ 0 h 75"/>
                <a:gd name="T2" fmla="*/ 11 w 41"/>
                <a:gd name="T3" fmla="*/ 9 h 75"/>
                <a:gd name="T4" fmla="*/ 4 w 41"/>
                <a:gd name="T5" fmla="*/ 11 h 75"/>
                <a:gd name="T6" fmla="*/ 0 w 41"/>
                <a:gd name="T7" fmla="*/ 11 h 75"/>
                <a:gd name="T8" fmla="*/ 12 w 41"/>
                <a:gd name="T9" fmla="*/ 75 h 75"/>
                <a:gd name="T10" fmla="*/ 41 w 41"/>
                <a:gd name="T11" fmla="*/ 62 h 75"/>
                <a:gd name="T12" fmla="*/ 23 w 41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5">
                  <a:moveTo>
                    <a:pt x="23" y="0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9" y="11"/>
                    <a:pt x="6" y="11"/>
                    <a:pt x="4" y="11"/>
                  </a:cubicBezTo>
                  <a:cubicBezTo>
                    <a:pt x="3" y="11"/>
                    <a:pt x="1" y="11"/>
                    <a:pt x="0" y="11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36" y="41"/>
                    <a:pt x="30" y="19"/>
                    <a:pt x="23" y="0"/>
                  </a:cubicBezTo>
                </a:path>
              </a:pathLst>
            </a:custGeom>
            <a:solidFill>
              <a:srgbClr val="B32A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śḻiďé"/>
            <p:cNvSpPr/>
            <p:nvPr/>
          </p:nvSpPr>
          <p:spPr bwMode="auto">
            <a:xfrm>
              <a:off x="10110217" y="2239811"/>
              <a:ext cx="604852" cy="424236"/>
            </a:xfrm>
            <a:custGeom>
              <a:avLst/>
              <a:gdLst>
                <a:gd name="T0" fmla="*/ 61 w 277"/>
                <a:gd name="T1" fmla="*/ 18 h 194"/>
                <a:gd name="T2" fmla="*/ 127 w 277"/>
                <a:gd name="T3" fmla="*/ 112 h 194"/>
                <a:gd name="T4" fmla="*/ 147 w 277"/>
                <a:gd name="T5" fmla="*/ 116 h 194"/>
                <a:gd name="T6" fmla="*/ 242 w 277"/>
                <a:gd name="T7" fmla="*/ 55 h 194"/>
                <a:gd name="T8" fmla="*/ 277 w 277"/>
                <a:gd name="T9" fmla="*/ 104 h 194"/>
                <a:gd name="T10" fmla="*/ 130 w 277"/>
                <a:gd name="T11" fmla="*/ 189 h 194"/>
                <a:gd name="T12" fmla="*/ 102 w 277"/>
                <a:gd name="T13" fmla="*/ 183 h 194"/>
                <a:gd name="T14" fmla="*/ 10 w 277"/>
                <a:gd name="T15" fmla="*/ 54 h 194"/>
                <a:gd name="T16" fmla="*/ 13 w 277"/>
                <a:gd name="T17" fmla="*/ 13 h 194"/>
                <a:gd name="T18" fmla="*/ 61 w 277"/>
                <a:gd name="T19" fmla="*/ 1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7" h="194">
                  <a:moveTo>
                    <a:pt x="61" y="18"/>
                  </a:moveTo>
                  <a:cubicBezTo>
                    <a:pt x="127" y="112"/>
                    <a:pt x="127" y="112"/>
                    <a:pt x="127" y="112"/>
                  </a:cubicBezTo>
                  <a:cubicBezTo>
                    <a:pt x="132" y="118"/>
                    <a:pt x="140" y="120"/>
                    <a:pt x="147" y="116"/>
                  </a:cubicBezTo>
                  <a:cubicBezTo>
                    <a:pt x="242" y="55"/>
                    <a:pt x="242" y="55"/>
                    <a:pt x="242" y="55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130" y="189"/>
                    <a:pt x="130" y="189"/>
                    <a:pt x="130" y="189"/>
                  </a:cubicBezTo>
                  <a:cubicBezTo>
                    <a:pt x="121" y="194"/>
                    <a:pt x="109" y="192"/>
                    <a:pt x="102" y="183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0" y="42"/>
                    <a:pt x="2" y="24"/>
                    <a:pt x="13" y="13"/>
                  </a:cubicBezTo>
                  <a:cubicBezTo>
                    <a:pt x="27" y="0"/>
                    <a:pt x="50" y="2"/>
                    <a:pt x="61" y="18"/>
                  </a:cubicBezTo>
                  <a:close/>
                </a:path>
              </a:pathLst>
            </a:custGeom>
            <a:solidFill>
              <a:srgbClr val="A7A6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ṡlïḍé"/>
            <p:cNvSpPr/>
            <p:nvPr/>
          </p:nvSpPr>
          <p:spPr bwMode="auto">
            <a:xfrm>
              <a:off x="10280332" y="2237710"/>
              <a:ext cx="169064" cy="82957"/>
            </a:xfrm>
            <a:custGeom>
              <a:avLst/>
              <a:gdLst>
                <a:gd name="T0" fmla="*/ 55 w 77"/>
                <a:gd name="T1" fmla="*/ 3 h 38"/>
                <a:gd name="T2" fmla="*/ 77 w 77"/>
                <a:gd name="T3" fmla="*/ 31 h 38"/>
                <a:gd name="T4" fmla="*/ 44 w 77"/>
                <a:gd name="T5" fmla="*/ 20 h 38"/>
                <a:gd name="T6" fmla="*/ 39 w 77"/>
                <a:gd name="T7" fmla="*/ 38 h 38"/>
                <a:gd name="T8" fmla="*/ 7 w 77"/>
                <a:gd name="T9" fmla="*/ 9 h 38"/>
                <a:gd name="T10" fmla="*/ 31 w 77"/>
                <a:gd name="T11" fmla="*/ 1 h 38"/>
                <a:gd name="T12" fmla="*/ 55 w 77"/>
                <a:gd name="T13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38">
                  <a:moveTo>
                    <a:pt x="55" y="3"/>
                  </a:moveTo>
                  <a:cubicBezTo>
                    <a:pt x="55" y="3"/>
                    <a:pt x="75" y="12"/>
                    <a:pt x="77" y="31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9" y="38"/>
                    <a:pt x="0" y="19"/>
                    <a:pt x="7" y="9"/>
                  </a:cubicBezTo>
                  <a:cubicBezTo>
                    <a:pt x="14" y="0"/>
                    <a:pt x="31" y="1"/>
                    <a:pt x="31" y="1"/>
                  </a:cubicBezTo>
                  <a:lnTo>
                    <a:pt x="55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śļîḓê"/>
            <p:cNvSpPr/>
            <p:nvPr/>
          </p:nvSpPr>
          <p:spPr bwMode="auto">
            <a:xfrm>
              <a:off x="10016759" y="1781971"/>
              <a:ext cx="534496" cy="460990"/>
            </a:xfrm>
            <a:custGeom>
              <a:avLst/>
              <a:gdLst>
                <a:gd name="T0" fmla="*/ 223 w 245"/>
                <a:gd name="T1" fmla="*/ 68 h 211"/>
                <a:gd name="T2" fmla="*/ 181 w 245"/>
                <a:gd name="T3" fmla="*/ 192 h 211"/>
                <a:gd name="T4" fmla="*/ 58 w 245"/>
                <a:gd name="T5" fmla="*/ 147 h 211"/>
                <a:gd name="T6" fmla="*/ 100 w 245"/>
                <a:gd name="T7" fmla="*/ 22 h 211"/>
                <a:gd name="T8" fmla="*/ 223 w 245"/>
                <a:gd name="T9" fmla="*/ 6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11">
                  <a:moveTo>
                    <a:pt x="223" y="68"/>
                  </a:moveTo>
                  <a:cubicBezTo>
                    <a:pt x="245" y="115"/>
                    <a:pt x="227" y="171"/>
                    <a:pt x="181" y="192"/>
                  </a:cubicBezTo>
                  <a:cubicBezTo>
                    <a:pt x="141" y="211"/>
                    <a:pt x="88" y="189"/>
                    <a:pt x="58" y="147"/>
                  </a:cubicBezTo>
                  <a:cubicBezTo>
                    <a:pt x="0" y="66"/>
                    <a:pt x="54" y="44"/>
                    <a:pt x="100" y="22"/>
                  </a:cubicBezTo>
                  <a:cubicBezTo>
                    <a:pt x="145" y="0"/>
                    <a:pt x="200" y="21"/>
                    <a:pt x="223" y="68"/>
                  </a:cubicBezTo>
                  <a:close/>
                </a:path>
              </a:pathLst>
            </a:custGeom>
            <a:solidFill>
              <a:srgbClr val="3E15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šḷíḑè"/>
            <p:cNvSpPr/>
            <p:nvPr/>
          </p:nvSpPr>
          <p:spPr bwMode="auto">
            <a:xfrm>
              <a:off x="10318135" y="2137951"/>
              <a:ext cx="82957" cy="148063"/>
            </a:xfrm>
            <a:custGeom>
              <a:avLst/>
              <a:gdLst>
                <a:gd name="T0" fmla="*/ 38 w 38"/>
                <a:gd name="T1" fmla="*/ 0 h 68"/>
                <a:gd name="T2" fmla="*/ 2 w 38"/>
                <a:gd name="T3" fmla="*/ 0 h 68"/>
                <a:gd name="T4" fmla="*/ 0 w 38"/>
                <a:gd name="T5" fmla="*/ 56 h 68"/>
                <a:gd name="T6" fmla="*/ 19 w 38"/>
                <a:gd name="T7" fmla="*/ 67 h 68"/>
                <a:gd name="T8" fmla="*/ 38 w 38"/>
                <a:gd name="T9" fmla="*/ 56 h 68"/>
                <a:gd name="T10" fmla="*/ 38 w 38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68">
                  <a:moveTo>
                    <a:pt x="3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3" y="67"/>
                    <a:pt x="19" y="67"/>
                  </a:cubicBezTo>
                  <a:cubicBezTo>
                    <a:pt x="34" y="68"/>
                    <a:pt x="38" y="56"/>
                    <a:pt x="38" y="56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EDA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şlîḓè"/>
            <p:cNvSpPr/>
            <p:nvPr/>
          </p:nvSpPr>
          <p:spPr bwMode="auto">
            <a:xfrm>
              <a:off x="10320235" y="2137951"/>
              <a:ext cx="80857" cy="113410"/>
            </a:xfrm>
            <a:custGeom>
              <a:avLst/>
              <a:gdLst>
                <a:gd name="T0" fmla="*/ 20 w 37"/>
                <a:gd name="T1" fmla="*/ 52 h 52"/>
                <a:gd name="T2" fmla="*/ 0 w 37"/>
                <a:gd name="T3" fmla="*/ 46 h 52"/>
                <a:gd name="T4" fmla="*/ 1 w 37"/>
                <a:gd name="T5" fmla="*/ 0 h 52"/>
                <a:gd name="T6" fmla="*/ 37 w 37"/>
                <a:gd name="T7" fmla="*/ 0 h 52"/>
                <a:gd name="T8" fmla="*/ 37 w 37"/>
                <a:gd name="T9" fmla="*/ 49 h 52"/>
                <a:gd name="T10" fmla="*/ 20 w 37"/>
                <a:gd name="T1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2">
                  <a:moveTo>
                    <a:pt x="20" y="52"/>
                  </a:moveTo>
                  <a:cubicBezTo>
                    <a:pt x="10" y="52"/>
                    <a:pt x="3" y="49"/>
                    <a:pt x="0" y="46"/>
                  </a:cubicBezTo>
                  <a:cubicBezTo>
                    <a:pt x="0" y="31"/>
                    <a:pt x="1" y="0"/>
                    <a:pt x="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34"/>
                    <a:pt x="37" y="49"/>
                  </a:cubicBezTo>
                  <a:cubicBezTo>
                    <a:pt x="33" y="51"/>
                    <a:pt x="28" y="52"/>
                    <a:pt x="20" y="52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sḷïḑê"/>
            <p:cNvSpPr/>
            <p:nvPr/>
          </p:nvSpPr>
          <p:spPr bwMode="auto">
            <a:xfrm>
              <a:off x="10320235" y="2160004"/>
              <a:ext cx="80857" cy="38854"/>
            </a:xfrm>
            <a:custGeom>
              <a:avLst/>
              <a:gdLst>
                <a:gd name="T0" fmla="*/ 37 w 37"/>
                <a:gd name="T1" fmla="*/ 1 h 18"/>
                <a:gd name="T2" fmla="*/ 1 w 37"/>
                <a:gd name="T3" fmla="*/ 0 h 18"/>
                <a:gd name="T4" fmla="*/ 0 w 37"/>
                <a:gd name="T5" fmla="*/ 13 h 18"/>
                <a:gd name="T6" fmla="*/ 12 w 37"/>
                <a:gd name="T7" fmla="*/ 16 h 18"/>
                <a:gd name="T8" fmla="*/ 37 w 37"/>
                <a:gd name="T9" fmla="*/ 14 h 18"/>
                <a:gd name="T10" fmla="*/ 37 w 37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8">
                  <a:moveTo>
                    <a:pt x="37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7"/>
                    <a:pt x="0" y="13"/>
                  </a:cubicBezTo>
                  <a:cubicBezTo>
                    <a:pt x="0" y="14"/>
                    <a:pt x="10" y="16"/>
                    <a:pt x="12" y="16"/>
                  </a:cubicBezTo>
                  <a:cubicBezTo>
                    <a:pt x="20" y="18"/>
                    <a:pt x="29" y="17"/>
                    <a:pt x="37" y="14"/>
                  </a:cubicBezTo>
                  <a:cubicBezTo>
                    <a:pt x="37" y="8"/>
                    <a:pt x="37" y="1"/>
                    <a:pt x="37" y="1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şľiḍê"/>
            <p:cNvSpPr/>
            <p:nvPr/>
          </p:nvSpPr>
          <p:spPr bwMode="auto">
            <a:xfrm>
              <a:off x="10166922" y="1844977"/>
              <a:ext cx="360181" cy="382233"/>
            </a:xfrm>
            <a:custGeom>
              <a:avLst/>
              <a:gdLst>
                <a:gd name="T0" fmla="*/ 144 w 165"/>
                <a:gd name="T1" fmla="*/ 38 h 175"/>
                <a:gd name="T2" fmla="*/ 87 w 165"/>
                <a:gd name="T3" fmla="*/ 2 h 175"/>
                <a:gd name="T4" fmla="*/ 49 w 165"/>
                <a:gd name="T5" fmla="*/ 14 h 175"/>
                <a:gd name="T6" fmla="*/ 16 w 165"/>
                <a:gd name="T7" fmla="*/ 36 h 175"/>
                <a:gd name="T8" fmla="*/ 15 w 165"/>
                <a:gd name="T9" fmla="*/ 83 h 175"/>
                <a:gd name="T10" fmla="*/ 8 w 165"/>
                <a:gd name="T11" fmla="*/ 103 h 175"/>
                <a:gd name="T12" fmla="*/ 14 w 165"/>
                <a:gd name="T13" fmla="*/ 117 h 175"/>
                <a:gd name="T14" fmla="*/ 34 w 165"/>
                <a:gd name="T15" fmla="*/ 144 h 175"/>
                <a:gd name="T16" fmla="*/ 143 w 165"/>
                <a:gd name="T17" fmla="*/ 156 h 175"/>
                <a:gd name="T18" fmla="*/ 158 w 165"/>
                <a:gd name="T19" fmla="*/ 142 h 175"/>
                <a:gd name="T20" fmla="*/ 165 w 165"/>
                <a:gd name="T21" fmla="*/ 116 h 175"/>
                <a:gd name="T22" fmla="*/ 160 w 165"/>
                <a:gd name="T23" fmla="*/ 85 h 175"/>
                <a:gd name="T24" fmla="*/ 152 w 165"/>
                <a:gd name="T25" fmla="*/ 57 h 175"/>
                <a:gd name="T26" fmla="*/ 144 w 165"/>
                <a:gd name="T27" fmla="*/ 39 h 175"/>
                <a:gd name="T28" fmla="*/ 144 w 165"/>
                <a:gd name="T29" fmla="*/ 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175">
                  <a:moveTo>
                    <a:pt x="144" y="38"/>
                  </a:moveTo>
                  <a:cubicBezTo>
                    <a:pt x="132" y="17"/>
                    <a:pt x="113" y="0"/>
                    <a:pt x="87" y="2"/>
                  </a:cubicBezTo>
                  <a:cubicBezTo>
                    <a:pt x="74" y="4"/>
                    <a:pt x="61" y="8"/>
                    <a:pt x="49" y="14"/>
                  </a:cubicBezTo>
                  <a:cubicBezTo>
                    <a:pt x="37" y="20"/>
                    <a:pt x="25" y="27"/>
                    <a:pt x="16" y="36"/>
                  </a:cubicBezTo>
                  <a:cubicBezTo>
                    <a:pt x="0" y="53"/>
                    <a:pt x="7" y="62"/>
                    <a:pt x="15" y="83"/>
                  </a:cubicBezTo>
                  <a:cubicBezTo>
                    <a:pt x="16" y="85"/>
                    <a:pt x="7" y="101"/>
                    <a:pt x="8" y="103"/>
                  </a:cubicBezTo>
                  <a:cubicBezTo>
                    <a:pt x="10" y="108"/>
                    <a:pt x="11" y="112"/>
                    <a:pt x="14" y="117"/>
                  </a:cubicBezTo>
                  <a:cubicBezTo>
                    <a:pt x="19" y="127"/>
                    <a:pt x="26" y="136"/>
                    <a:pt x="34" y="144"/>
                  </a:cubicBezTo>
                  <a:cubicBezTo>
                    <a:pt x="61" y="172"/>
                    <a:pt x="109" y="175"/>
                    <a:pt x="143" y="156"/>
                  </a:cubicBezTo>
                  <a:cubicBezTo>
                    <a:pt x="149" y="152"/>
                    <a:pt x="155" y="148"/>
                    <a:pt x="158" y="142"/>
                  </a:cubicBezTo>
                  <a:cubicBezTo>
                    <a:pt x="163" y="134"/>
                    <a:pt x="165" y="125"/>
                    <a:pt x="165" y="116"/>
                  </a:cubicBezTo>
                  <a:cubicBezTo>
                    <a:pt x="164" y="106"/>
                    <a:pt x="162" y="95"/>
                    <a:pt x="160" y="85"/>
                  </a:cubicBezTo>
                  <a:cubicBezTo>
                    <a:pt x="158" y="76"/>
                    <a:pt x="156" y="66"/>
                    <a:pt x="152" y="57"/>
                  </a:cubicBezTo>
                  <a:cubicBezTo>
                    <a:pt x="150" y="50"/>
                    <a:pt x="147" y="44"/>
                    <a:pt x="144" y="39"/>
                  </a:cubicBezTo>
                  <a:lnTo>
                    <a:pt x="144" y="38"/>
                  </a:lnTo>
                  <a:close/>
                </a:path>
              </a:pathLst>
            </a:custGeom>
            <a:solidFill>
              <a:srgbClr val="EDA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ŝḻiḑè"/>
            <p:cNvSpPr/>
            <p:nvPr/>
          </p:nvSpPr>
          <p:spPr bwMode="auto">
            <a:xfrm>
              <a:off x="10433645" y="1984638"/>
              <a:ext cx="91358" cy="66156"/>
            </a:xfrm>
            <a:custGeom>
              <a:avLst/>
              <a:gdLst>
                <a:gd name="T0" fmla="*/ 7 w 42"/>
                <a:gd name="T1" fmla="*/ 0 h 30"/>
                <a:gd name="T2" fmla="*/ 18 w 42"/>
                <a:gd name="T3" fmla="*/ 10 h 30"/>
                <a:gd name="T4" fmla="*/ 18 w 42"/>
                <a:gd name="T5" fmla="*/ 28 h 30"/>
                <a:gd name="T6" fmla="*/ 0 w 42"/>
                <a:gd name="T7" fmla="*/ 3 h 30"/>
                <a:gd name="T8" fmla="*/ 7 w 42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0">
                  <a:moveTo>
                    <a:pt x="7" y="0"/>
                  </a:moveTo>
                  <a:cubicBezTo>
                    <a:pt x="7" y="0"/>
                    <a:pt x="12" y="15"/>
                    <a:pt x="18" y="10"/>
                  </a:cubicBezTo>
                  <a:cubicBezTo>
                    <a:pt x="29" y="2"/>
                    <a:pt x="42" y="30"/>
                    <a:pt x="18" y="28"/>
                  </a:cubicBezTo>
                  <a:cubicBezTo>
                    <a:pt x="9" y="28"/>
                    <a:pt x="0" y="3"/>
                    <a:pt x="0" y="3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48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ś1íḋè"/>
            <p:cNvSpPr/>
            <p:nvPr/>
          </p:nvSpPr>
          <p:spPr bwMode="auto">
            <a:xfrm>
              <a:off x="10413693" y="2061295"/>
              <a:ext cx="118660" cy="76657"/>
            </a:xfrm>
            <a:custGeom>
              <a:avLst/>
              <a:gdLst>
                <a:gd name="T0" fmla="*/ 0 w 54"/>
                <a:gd name="T1" fmla="*/ 14 h 35"/>
                <a:gd name="T2" fmla="*/ 41 w 54"/>
                <a:gd name="T3" fmla="*/ 0 h 35"/>
                <a:gd name="T4" fmla="*/ 24 w 54"/>
                <a:gd name="T5" fmla="*/ 32 h 35"/>
                <a:gd name="T6" fmla="*/ 0 w 54"/>
                <a:gd name="T7" fmla="*/ 1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35">
                  <a:moveTo>
                    <a:pt x="0" y="14"/>
                  </a:moveTo>
                  <a:cubicBezTo>
                    <a:pt x="0" y="14"/>
                    <a:pt x="28" y="16"/>
                    <a:pt x="41" y="0"/>
                  </a:cubicBezTo>
                  <a:cubicBezTo>
                    <a:pt x="41" y="0"/>
                    <a:pt x="54" y="26"/>
                    <a:pt x="24" y="32"/>
                  </a:cubicBezTo>
                  <a:cubicBezTo>
                    <a:pt x="5" y="35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ṩḷîḍê"/>
            <p:cNvSpPr/>
            <p:nvPr/>
          </p:nvSpPr>
          <p:spPr bwMode="auto">
            <a:xfrm>
              <a:off x="10413693" y="2069696"/>
              <a:ext cx="80857" cy="33603"/>
            </a:xfrm>
            <a:custGeom>
              <a:avLst/>
              <a:gdLst>
                <a:gd name="T0" fmla="*/ 0 w 37"/>
                <a:gd name="T1" fmla="*/ 10 h 15"/>
                <a:gd name="T2" fmla="*/ 0 w 37"/>
                <a:gd name="T3" fmla="*/ 10 h 15"/>
                <a:gd name="T4" fmla="*/ 0 w 37"/>
                <a:gd name="T5" fmla="*/ 10 h 15"/>
                <a:gd name="T6" fmla="*/ 15 w 37"/>
                <a:gd name="T7" fmla="*/ 14 h 15"/>
                <a:gd name="T8" fmla="*/ 27 w 37"/>
                <a:gd name="T9" fmla="*/ 11 h 15"/>
                <a:gd name="T10" fmla="*/ 34 w 37"/>
                <a:gd name="T11" fmla="*/ 7 h 15"/>
                <a:gd name="T12" fmla="*/ 37 w 37"/>
                <a:gd name="T13" fmla="*/ 0 h 15"/>
                <a:gd name="T14" fmla="*/ 0 w 37"/>
                <a:gd name="T1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" y="10"/>
                    <a:pt x="8" y="15"/>
                    <a:pt x="15" y="14"/>
                  </a:cubicBezTo>
                  <a:cubicBezTo>
                    <a:pt x="19" y="14"/>
                    <a:pt x="23" y="13"/>
                    <a:pt x="27" y="11"/>
                  </a:cubicBezTo>
                  <a:cubicBezTo>
                    <a:pt x="29" y="10"/>
                    <a:pt x="32" y="8"/>
                    <a:pt x="34" y="7"/>
                  </a:cubicBezTo>
                  <a:cubicBezTo>
                    <a:pt x="35" y="6"/>
                    <a:pt x="36" y="2"/>
                    <a:pt x="37" y="0"/>
                  </a:cubicBezTo>
                  <a:cubicBezTo>
                    <a:pt x="23" y="11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ṡļïḓè"/>
            <p:cNvSpPr/>
            <p:nvPr/>
          </p:nvSpPr>
          <p:spPr bwMode="auto">
            <a:xfrm>
              <a:off x="10409493" y="2059195"/>
              <a:ext cx="109209" cy="76657"/>
            </a:xfrm>
            <a:custGeom>
              <a:avLst/>
              <a:gdLst>
                <a:gd name="T0" fmla="*/ 23 w 50"/>
                <a:gd name="T1" fmla="*/ 34 h 35"/>
                <a:gd name="T2" fmla="*/ 0 w 50"/>
                <a:gd name="T3" fmla="*/ 15 h 35"/>
                <a:gd name="T4" fmla="*/ 1 w 50"/>
                <a:gd name="T5" fmla="*/ 14 h 35"/>
                <a:gd name="T6" fmla="*/ 2 w 50"/>
                <a:gd name="T7" fmla="*/ 13 h 35"/>
                <a:gd name="T8" fmla="*/ 41 w 50"/>
                <a:gd name="T9" fmla="*/ 1 h 35"/>
                <a:gd name="T10" fmla="*/ 43 w 50"/>
                <a:gd name="T11" fmla="*/ 0 h 35"/>
                <a:gd name="T12" fmla="*/ 44 w 50"/>
                <a:gd name="T13" fmla="*/ 1 h 35"/>
                <a:gd name="T14" fmla="*/ 44 w 50"/>
                <a:gd name="T15" fmla="*/ 23 h 35"/>
                <a:gd name="T16" fmla="*/ 26 w 50"/>
                <a:gd name="T17" fmla="*/ 34 h 35"/>
                <a:gd name="T18" fmla="*/ 23 w 50"/>
                <a:gd name="T19" fmla="*/ 34 h 35"/>
                <a:gd name="T20" fmla="*/ 4 w 50"/>
                <a:gd name="T21" fmla="*/ 16 h 35"/>
                <a:gd name="T22" fmla="*/ 25 w 50"/>
                <a:gd name="T23" fmla="*/ 31 h 35"/>
                <a:gd name="T24" fmla="*/ 42 w 50"/>
                <a:gd name="T25" fmla="*/ 22 h 35"/>
                <a:gd name="T26" fmla="*/ 42 w 50"/>
                <a:gd name="T27" fmla="*/ 4 h 35"/>
                <a:gd name="T28" fmla="*/ 4 w 50"/>
                <a:gd name="T29" fmla="*/ 1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35">
                  <a:moveTo>
                    <a:pt x="23" y="34"/>
                  </a:moveTo>
                  <a:cubicBezTo>
                    <a:pt x="5" y="35"/>
                    <a:pt x="0" y="15"/>
                    <a:pt x="0" y="15"/>
                  </a:cubicBezTo>
                  <a:cubicBezTo>
                    <a:pt x="0" y="14"/>
                    <a:pt x="0" y="14"/>
                    <a:pt x="1" y="14"/>
                  </a:cubicBezTo>
                  <a:cubicBezTo>
                    <a:pt x="1" y="13"/>
                    <a:pt x="1" y="13"/>
                    <a:pt x="2" y="13"/>
                  </a:cubicBezTo>
                  <a:cubicBezTo>
                    <a:pt x="2" y="13"/>
                    <a:pt x="30" y="15"/>
                    <a:pt x="41" y="1"/>
                  </a:cubicBezTo>
                  <a:cubicBezTo>
                    <a:pt x="42" y="0"/>
                    <a:pt x="42" y="0"/>
                    <a:pt x="43" y="0"/>
                  </a:cubicBezTo>
                  <a:cubicBezTo>
                    <a:pt x="43" y="0"/>
                    <a:pt x="44" y="0"/>
                    <a:pt x="44" y="1"/>
                  </a:cubicBezTo>
                  <a:cubicBezTo>
                    <a:pt x="44" y="1"/>
                    <a:pt x="50" y="13"/>
                    <a:pt x="44" y="23"/>
                  </a:cubicBezTo>
                  <a:cubicBezTo>
                    <a:pt x="41" y="29"/>
                    <a:pt x="35" y="32"/>
                    <a:pt x="26" y="34"/>
                  </a:cubicBezTo>
                  <a:cubicBezTo>
                    <a:pt x="25" y="34"/>
                    <a:pt x="24" y="34"/>
                    <a:pt x="23" y="34"/>
                  </a:cubicBezTo>
                  <a:close/>
                  <a:moveTo>
                    <a:pt x="4" y="16"/>
                  </a:moveTo>
                  <a:cubicBezTo>
                    <a:pt x="5" y="21"/>
                    <a:pt x="11" y="34"/>
                    <a:pt x="25" y="31"/>
                  </a:cubicBezTo>
                  <a:cubicBezTo>
                    <a:pt x="33" y="30"/>
                    <a:pt x="39" y="27"/>
                    <a:pt x="42" y="22"/>
                  </a:cubicBezTo>
                  <a:cubicBezTo>
                    <a:pt x="46" y="16"/>
                    <a:pt x="43" y="8"/>
                    <a:pt x="42" y="4"/>
                  </a:cubicBezTo>
                  <a:cubicBezTo>
                    <a:pt x="31" y="16"/>
                    <a:pt x="10" y="16"/>
                    <a:pt x="4" y="16"/>
                  </a:cubicBezTo>
                  <a:close/>
                </a:path>
              </a:pathLst>
            </a:custGeom>
            <a:solidFill>
              <a:srgbClr val="F05B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ṡḷïḑê"/>
            <p:cNvSpPr/>
            <p:nvPr/>
          </p:nvSpPr>
          <p:spPr bwMode="auto">
            <a:xfrm>
              <a:off x="10346487" y="1984638"/>
              <a:ext cx="58805" cy="61956"/>
            </a:xfrm>
            <a:custGeom>
              <a:avLst/>
              <a:gdLst>
                <a:gd name="T0" fmla="*/ 3 w 27"/>
                <a:gd name="T1" fmla="*/ 19 h 28"/>
                <a:gd name="T2" fmla="*/ 19 w 27"/>
                <a:gd name="T3" fmla="*/ 26 h 28"/>
                <a:gd name="T4" fmla="*/ 25 w 27"/>
                <a:gd name="T5" fmla="*/ 9 h 28"/>
                <a:gd name="T6" fmla="*/ 9 w 27"/>
                <a:gd name="T7" fmla="*/ 2 h 28"/>
                <a:gd name="T8" fmla="*/ 3 w 27"/>
                <a:gd name="T9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3" y="19"/>
                  </a:moveTo>
                  <a:cubicBezTo>
                    <a:pt x="6" y="25"/>
                    <a:pt x="13" y="28"/>
                    <a:pt x="19" y="26"/>
                  </a:cubicBezTo>
                  <a:cubicBezTo>
                    <a:pt x="25" y="23"/>
                    <a:pt x="27" y="16"/>
                    <a:pt x="25" y="9"/>
                  </a:cubicBezTo>
                  <a:cubicBezTo>
                    <a:pt x="22" y="3"/>
                    <a:pt x="15" y="0"/>
                    <a:pt x="9" y="2"/>
                  </a:cubicBezTo>
                  <a:cubicBezTo>
                    <a:pt x="3" y="5"/>
                    <a:pt x="0" y="12"/>
                    <a:pt x="3" y="19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ṧľîḑê"/>
            <p:cNvSpPr/>
            <p:nvPr/>
          </p:nvSpPr>
          <p:spPr bwMode="auto">
            <a:xfrm>
              <a:off x="10344387" y="1978338"/>
              <a:ext cx="58805" cy="63005"/>
            </a:xfrm>
            <a:custGeom>
              <a:avLst/>
              <a:gdLst>
                <a:gd name="T0" fmla="*/ 3 w 27"/>
                <a:gd name="T1" fmla="*/ 19 h 29"/>
                <a:gd name="T2" fmla="*/ 19 w 27"/>
                <a:gd name="T3" fmla="*/ 26 h 29"/>
                <a:gd name="T4" fmla="*/ 24 w 27"/>
                <a:gd name="T5" fmla="*/ 10 h 29"/>
                <a:gd name="T6" fmla="*/ 9 w 27"/>
                <a:gd name="T7" fmla="*/ 3 h 29"/>
                <a:gd name="T8" fmla="*/ 3 w 27"/>
                <a:gd name="T9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3" y="19"/>
                  </a:moveTo>
                  <a:cubicBezTo>
                    <a:pt x="6" y="25"/>
                    <a:pt x="13" y="29"/>
                    <a:pt x="19" y="26"/>
                  </a:cubicBezTo>
                  <a:cubicBezTo>
                    <a:pt x="25" y="23"/>
                    <a:pt x="27" y="16"/>
                    <a:pt x="24" y="10"/>
                  </a:cubicBezTo>
                  <a:cubicBezTo>
                    <a:pt x="22" y="3"/>
                    <a:pt x="15" y="0"/>
                    <a:pt x="9" y="3"/>
                  </a:cubicBezTo>
                  <a:cubicBezTo>
                    <a:pt x="3" y="5"/>
                    <a:pt x="0" y="13"/>
                    <a:pt x="3" y="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ṥľïḑé"/>
            <p:cNvSpPr/>
            <p:nvPr/>
          </p:nvSpPr>
          <p:spPr bwMode="auto">
            <a:xfrm>
              <a:off x="10352788" y="1994089"/>
              <a:ext cx="24152" cy="24152"/>
            </a:xfrm>
            <a:custGeom>
              <a:avLst/>
              <a:gdLst>
                <a:gd name="T0" fmla="*/ 1 w 11"/>
                <a:gd name="T1" fmla="*/ 7 h 11"/>
                <a:gd name="T2" fmla="*/ 7 w 11"/>
                <a:gd name="T3" fmla="*/ 10 h 11"/>
                <a:gd name="T4" fmla="*/ 10 w 11"/>
                <a:gd name="T5" fmla="*/ 4 h 11"/>
                <a:gd name="T6" fmla="*/ 4 w 11"/>
                <a:gd name="T7" fmla="*/ 1 h 11"/>
                <a:gd name="T8" fmla="*/ 1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" y="7"/>
                  </a:moveTo>
                  <a:cubicBezTo>
                    <a:pt x="2" y="10"/>
                    <a:pt x="5" y="11"/>
                    <a:pt x="7" y="10"/>
                  </a:cubicBezTo>
                  <a:cubicBezTo>
                    <a:pt x="10" y="9"/>
                    <a:pt x="11" y="6"/>
                    <a:pt x="10" y="4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1" y="2"/>
                    <a:pt x="0" y="5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šḻîďe"/>
            <p:cNvSpPr/>
            <p:nvPr/>
          </p:nvSpPr>
          <p:spPr bwMode="auto">
            <a:xfrm>
              <a:off x="10320235" y="1930034"/>
              <a:ext cx="56705" cy="46204"/>
            </a:xfrm>
            <a:custGeom>
              <a:avLst/>
              <a:gdLst>
                <a:gd name="T0" fmla="*/ 0 w 26"/>
                <a:gd name="T1" fmla="*/ 21 h 21"/>
                <a:gd name="T2" fmla="*/ 0 w 26"/>
                <a:gd name="T3" fmla="*/ 19 h 21"/>
                <a:gd name="T4" fmla="*/ 1 w 26"/>
                <a:gd name="T5" fmla="*/ 17 h 21"/>
                <a:gd name="T6" fmla="*/ 2 w 26"/>
                <a:gd name="T7" fmla="*/ 15 h 21"/>
                <a:gd name="T8" fmla="*/ 3 w 26"/>
                <a:gd name="T9" fmla="*/ 13 h 21"/>
                <a:gd name="T10" fmla="*/ 5 w 26"/>
                <a:gd name="T11" fmla="*/ 10 h 21"/>
                <a:gd name="T12" fmla="*/ 7 w 26"/>
                <a:gd name="T13" fmla="*/ 8 h 21"/>
                <a:gd name="T14" fmla="*/ 10 w 26"/>
                <a:gd name="T15" fmla="*/ 6 h 21"/>
                <a:gd name="T16" fmla="*/ 12 w 26"/>
                <a:gd name="T17" fmla="*/ 4 h 21"/>
                <a:gd name="T18" fmla="*/ 15 w 26"/>
                <a:gd name="T19" fmla="*/ 3 h 21"/>
                <a:gd name="T20" fmla="*/ 18 w 26"/>
                <a:gd name="T21" fmla="*/ 1 h 21"/>
                <a:gd name="T22" fmla="*/ 21 w 26"/>
                <a:gd name="T23" fmla="*/ 1 h 21"/>
                <a:gd name="T24" fmla="*/ 23 w 26"/>
                <a:gd name="T25" fmla="*/ 0 h 21"/>
                <a:gd name="T26" fmla="*/ 25 w 26"/>
                <a:gd name="T27" fmla="*/ 0 h 21"/>
                <a:gd name="T28" fmla="*/ 26 w 26"/>
                <a:gd name="T29" fmla="*/ 0 h 21"/>
                <a:gd name="T30" fmla="*/ 25 w 26"/>
                <a:gd name="T31" fmla="*/ 1 h 21"/>
                <a:gd name="T32" fmla="*/ 23 w 26"/>
                <a:gd name="T33" fmla="*/ 2 h 21"/>
                <a:gd name="T34" fmla="*/ 21 w 26"/>
                <a:gd name="T35" fmla="*/ 3 h 21"/>
                <a:gd name="T36" fmla="*/ 19 w 26"/>
                <a:gd name="T37" fmla="*/ 4 h 21"/>
                <a:gd name="T38" fmla="*/ 17 w 26"/>
                <a:gd name="T39" fmla="*/ 5 h 21"/>
                <a:gd name="T40" fmla="*/ 14 w 26"/>
                <a:gd name="T41" fmla="*/ 7 h 21"/>
                <a:gd name="T42" fmla="*/ 12 w 26"/>
                <a:gd name="T43" fmla="*/ 9 h 21"/>
                <a:gd name="T44" fmla="*/ 11 w 26"/>
                <a:gd name="T45" fmla="*/ 10 h 21"/>
                <a:gd name="T46" fmla="*/ 9 w 26"/>
                <a:gd name="T47" fmla="*/ 11 h 21"/>
                <a:gd name="T48" fmla="*/ 8 w 26"/>
                <a:gd name="T49" fmla="*/ 12 h 21"/>
                <a:gd name="T50" fmla="*/ 7 w 26"/>
                <a:gd name="T51" fmla="*/ 13 h 21"/>
                <a:gd name="T52" fmla="*/ 5 w 26"/>
                <a:gd name="T53" fmla="*/ 15 h 21"/>
                <a:gd name="T54" fmla="*/ 4 w 26"/>
                <a:gd name="T55" fmla="*/ 16 h 21"/>
                <a:gd name="T56" fmla="*/ 4 w 26"/>
                <a:gd name="T57" fmla="*/ 16 h 21"/>
                <a:gd name="T58" fmla="*/ 2 w 26"/>
                <a:gd name="T59" fmla="*/ 18 h 21"/>
                <a:gd name="T60" fmla="*/ 1 w 26"/>
                <a:gd name="T61" fmla="*/ 19 h 21"/>
                <a:gd name="T62" fmla="*/ 0 w 26"/>
                <a:gd name="T63" fmla="*/ 20 h 21"/>
                <a:gd name="T64" fmla="*/ 0 w 26"/>
                <a:gd name="T6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21">
                  <a:moveTo>
                    <a:pt x="0" y="21"/>
                  </a:moveTo>
                  <a:cubicBezTo>
                    <a:pt x="0" y="21"/>
                    <a:pt x="0" y="20"/>
                    <a:pt x="0" y="19"/>
                  </a:cubicBezTo>
                  <a:cubicBezTo>
                    <a:pt x="0" y="19"/>
                    <a:pt x="1" y="18"/>
                    <a:pt x="1" y="17"/>
                  </a:cubicBezTo>
                  <a:cubicBezTo>
                    <a:pt x="1" y="17"/>
                    <a:pt x="1" y="16"/>
                    <a:pt x="2" y="15"/>
                  </a:cubicBezTo>
                  <a:cubicBezTo>
                    <a:pt x="2" y="15"/>
                    <a:pt x="3" y="14"/>
                    <a:pt x="3" y="13"/>
                  </a:cubicBezTo>
                  <a:cubicBezTo>
                    <a:pt x="4" y="12"/>
                    <a:pt x="4" y="11"/>
                    <a:pt x="5" y="10"/>
                  </a:cubicBezTo>
                  <a:cubicBezTo>
                    <a:pt x="5" y="10"/>
                    <a:pt x="6" y="9"/>
                    <a:pt x="7" y="8"/>
                  </a:cubicBezTo>
                  <a:cubicBezTo>
                    <a:pt x="8" y="7"/>
                    <a:pt x="9" y="7"/>
                    <a:pt x="10" y="6"/>
                  </a:cubicBezTo>
                  <a:cubicBezTo>
                    <a:pt x="10" y="5"/>
                    <a:pt x="11" y="5"/>
                    <a:pt x="12" y="4"/>
                  </a:cubicBezTo>
                  <a:cubicBezTo>
                    <a:pt x="13" y="3"/>
                    <a:pt x="14" y="3"/>
                    <a:pt x="15" y="3"/>
                  </a:cubicBezTo>
                  <a:cubicBezTo>
                    <a:pt x="16" y="2"/>
                    <a:pt x="17" y="2"/>
                    <a:pt x="18" y="1"/>
                  </a:cubicBezTo>
                  <a:cubicBezTo>
                    <a:pt x="19" y="1"/>
                    <a:pt x="20" y="1"/>
                    <a:pt x="21" y="1"/>
                  </a:cubicBezTo>
                  <a:cubicBezTo>
                    <a:pt x="21" y="0"/>
                    <a:pt x="22" y="0"/>
                    <a:pt x="23" y="0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25" y="0"/>
                    <a:pt x="26" y="0"/>
                    <a:pt x="26" y="0"/>
                  </a:cubicBezTo>
                  <a:cubicBezTo>
                    <a:pt x="26" y="0"/>
                    <a:pt x="26" y="0"/>
                    <a:pt x="25" y="1"/>
                  </a:cubicBezTo>
                  <a:cubicBezTo>
                    <a:pt x="24" y="1"/>
                    <a:pt x="24" y="1"/>
                    <a:pt x="23" y="2"/>
                  </a:cubicBezTo>
                  <a:cubicBezTo>
                    <a:pt x="23" y="2"/>
                    <a:pt x="22" y="2"/>
                    <a:pt x="21" y="3"/>
                  </a:cubicBezTo>
                  <a:cubicBezTo>
                    <a:pt x="21" y="3"/>
                    <a:pt x="20" y="4"/>
                    <a:pt x="19" y="4"/>
                  </a:cubicBezTo>
                  <a:cubicBezTo>
                    <a:pt x="18" y="4"/>
                    <a:pt x="18" y="5"/>
                    <a:pt x="17" y="5"/>
                  </a:cubicBezTo>
                  <a:cubicBezTo>
                    <a:pt x="16" y="6"/>
                    <a:pt x="15" y="7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10" y="10"/>
                    <a:pt x="10" y="10"/>
                    <a:pt x="9" y="11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7" y="13"/>
                    <a:pt x="6" y="14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7"/>
                    <a:pt x="3" y="18"/>
                    <a:pt x="2" y="18"/>
                  </a:cubicBezTo>
                  <a:cubicBezTo>
                    <a:pt x="2" y="19"/>
                    <a:pt x="1" y="19"/>
                    <a:pt x="1" y="19"/>
                  </a:cubicBezTo>
                  <a:cubicBezTo>
                    <a:pt x="1" y="20"/>
                    <a:pt x="0" y="20"/>
                    <a:pt x="0" y="20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ṥļíḓe"/>
            <p:cNvSpPr/>
            <p:nvPr/>
          </p:nvSpPr>
          <p:spPr bwMode="auto">
            <a:xfrm>
              <a:off x="10461997" y="1939485"/>
              <a:ext cx="40953" cy="54605"/>
            </a:xfrm>
            <a:custGeom>
              <a:avLst/>
              <a:gdLst>
                <a:gd name="T0" fmla="*/ 3 w 19"/>
                <a:gd name="T1" fmla="*/ 16 h 25"/>
                <a:gd name="T2" fmla="*/ 14 w 19"/>
                <a:gd name="T3" fmla="*/ 24 h 25"/>
                <a:gd name="T4" fmla="*/ 16 w 19"/>
                <a:gd name="T5" fmla="*/ 10 h 25"/>
                <a:gd name="T6" fmla="*/ 5 w 19"/>
                <a:gd name="T7" fmla="*/ 2 h 25"/>
                <a:gd name="T8" fmla="*/ 3 w 19"/>
                <a:gd name="T9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5">
                  <a:moveTo>
                    <a:pt x="3" y="16"/>
                  </a:moveTo>
                  <a:cubicBezTo>
                    <a:pt x="5" y="22"/>
                    <a:pt x="10" y="25"/>
                    <a:pt x="14" y="24"/>
                  </a:cubicBezTo>
                  <a:cubicBezTo>
                    <a:pt x="18" y="22"/>
                    <a:pt x="19" y="16"/>
                    <a:pt x="16" y="10"/>
                  </a:cubicBezTo>
                  <a:cubicBezTo>
                    <a:pt x="13" y="4"/>
                    <a:pt x="8" y="0"/>
                    <a:pt x="5" y="2"/>
                  </a:cubicBezTo>
                  <a:cubicBezTo>
                    <a:pt x="1" y="4"/>
                    <a:pt x="0" y="10"/>
                    <a:pt x="3" y="16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S1íḍe"/>
            <p:cNvSpPr/>
            <p:nvPr/>
          </p:nvSpPr>
          <p:spPr bwMode="auto">
            <a:xfrm>
              <a:off x="10459897" y="1935284"/>
              <a:ext cx="38853" cy="54605"/>
            </a:xfrm>
            <a:custGeom>
              <a:avLst/>
              <a:gdLst>
                <a:gd name="T0" fmla="*/ 2 w 18"/>
                <a:gd name="T1" fmla="*/ 15 h 25"/>
                <a:gd name="T2" fmla="*/ 14 w 18"/>
                <a:gd name="T3" fmla="*/ 23 h 25"/>
                <a:gd name="T4" fmla="*/ 16 w 18"/>
                <a:gd name="T5" fmla="*/ 9 h 25"/>
                <a:gd name="T6" fmla="*/ 4 w 18"/>
                <a:gd name="T7" fmla="*/ 1 h 25"/>
                <a:gd name="T8" fmla="*/ 2 w 18"/>
                <a:gd name="T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5">
                  <a:moveTo>
                    <a:pt x="2" y="15"/>
                  </a:moveTo>
                  <a:cubicBezTo>
                    <a:pt x="5" y="21"/>
                    <a:pt x="10" y="25"/>
                    <a:pt x="14" y="23"/>
                  </a:cubicBezTo>
                  <a:cubicBezTo>
                    <a:pt x="18" y="22"/>
                    <a:pt x="18" y="15"/>
                    <a:pt x="16" y="9"/>
                  </a:cubicBezTo>
                  <a:cubicBezTo>
                    <a:pt x="13" y="3"/>
                    <a:pt x="8" y="0"/>
                    <a:pt x="4" y="1"/>
                  </a:cubicBezTo>
                  <a:cubicBezTo>
                    <a:pt x="1" y="3"/>
                    <a:pt x="0" y="9"/>
                    <a:pt x="2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śḷidè"/>
            <p:cNvSpPr/>
            <p:nvPr/>
          </p:nvSpPr>
          <p:spPr bwMode="auto">
            <a:xfrm>
              <a:off x="10466197" y="1947885"/>
              <a:ext cx="15751" cy="19952"/>
            </a:xfrm>
            <a:custGeom>
              <a:avLst/>
              <a:gdLst>
                <a:gd name="T0" fmla="*/ 1 w 7"/>
                <a:gd name="T1" fmla="*/ 5 h 9"/>
                <a:gd name="T2" fmla="*/ 5 w 7"/>
                <a:gd name="T3" fmla="*/ 8 h 9"/>
                <a:gd name="T4" fmla="*/ 6 w 7"/>
                <a:gd name="T5" fmla="*/ 3 h 9"/>
                <a:gd name="T6" fmla="*/ 1 w 7"/>
                <a:gd name="T7" fmla="*/ 0 h 9"/>
                <a:gd name="T8" fmla="*/ 1 w 7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1" y="5"/>
                  </a:moveTo>
                  <a:cubicBezTo>
                    <a:pt x="1" y="7"/>
                    <a:pt x="3" y="9"/>
                    <a:pt x="5" y="8"/>
                  </a:cubicBezTo>
                  <a:cubicBezTo>
                    <a:pt x="6" y="7"/>
                    <a:pt x="7" y="5"/>
                    <a:pt x="6" y="3"/>
                  </a:cubicBezTo>
                  <a:cubicBezTo>
                    <a:pt x="5" y="1"/>
                    <a:pt x="3" y="0"/>
                    <a:pt x="1" y="0"/>
                  </a:cubicBezTo>
                  <a:cubicBezTo>
                    <a:pt x="0" y="1"/>
                    <a:pt x="0" y="3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ṡḻïdê"/>
            <p:cNvSpPr/>
            <p:nvPr/>
          </p:nvSpPr>
          <p:spPr bwMode="auto">
            <a:xfrm>
              <a:off x="10417893" y="1884880"/>
              <a:ext cx="59855" cy="24152"/>
            </a:xfrm>
            <a:custGeom>
              <a:avLst/>
              <a:gdLst>
                <a:gd name="T0" fmla="*/ 0 w 27"/>
                <a:gd name="T1" fmla="*/ 11 h 11"/>
                <a:gd name="T2" fmla="*/ 1 w 27"/>
                <a:gd name="T3" fmla="*/ 10 h 11"/>
                <a:gd name="T4" fmla="*/ 2 w 27"/>
                <a:gd name="T5" fmla="*/ 8 h 11"/>
                <a:gd name="T6" fmla="*/ 3 w 27"/>
                <a:gd name="T7" fmla="*/ 7 h 11"/>
                <a:gd name="T8" fmla="*/ 5 w 27"/>
                <a:gd name="T9" fmla="*/ 5 h 11"/>
                <a:gd name="T10" fmla="*/ 7 w 27"/>
                <a:gd name="T11" fmla="*/ 4 h 11"/>
                <a:gd name="T12" fmla="*/ 9 w 27"/>
                <a:gd name="T13" fmla="*/ 2 h 11"/>
                <a:gd name="T14" fmla="*/ 12 w 27"/>
                <a:gd name="T15" fmla="*/ 1 h 11"/>
                <a:gd name="T16" fmla="*/ 15 w 27"/>
                <a:gd name="T17" fmla="*/ 1 h 11"/>
                <a:gd name="T18" fmla="*/ 17 w 27"/>
                <a:gd name="T19" fmla="*/ 0 h 11"/>
                <a:gd name="T20" fmla="*/ 20 w 27"/>
                <a:gd name="T21" fmla="*/ 0 h 11"/>
                <a:gd name="T22" fmla="*/ 22 w 27"/>
                <a:gd name="T23" fmla="*/ 0 h 11"/>
                <a:gd name="T24" fmla="*/ 24 w 27"/>
                <a:gd name="T25" fmla="*/ 0 h 11"/>
                <a:gd name="T26" fmla="*/ 26 w 27"/>
                <a:gd name="T27" fmla="*/ 1 h 11"/>
                <a:gd name="T28" fmla="*/ 27 w 27"/>
                <a:gd name="T29" fmla="*/ 1 h 11"/>
                <a:gd name="T30" fmla="*/ 26 w 27"/>
                <a:gd name="T31" fmla="*/ 1 h 11"/>
                <a:gd name="T32" fmla="*/ 24 w 27"/>
                <a:gd name="T33" fmla="*/ 2 h 11"/>
                <a:gd name="T34" fmla="*/ 22 w 27"/>
                <a:gd name="T35" fmla="*/ 2 h 11"/>
                <a:gd name="T36" fmla="*/ 20 w 27"/>
                <a:gd name="T37" fmla="*/ 2 h 11"/>
                <a:gd name="T38" fmla="*/ 18 w 27"/>
                <a:gd name="T39" fmla="*/ 3 h 11"/>
                <a:gd name="T40" fmla="*/ 15 w 27"/>
                <a:gd name="T41" fmla="*/ 4 h 11"/>
                <a:gd name="T42" fmla="*/ 13 w 27"/>
                <a:gd name="T43" fmla="*/ 4 h 11"/>
                <a:gd name="T44" fmla="*/ 12 w 27"/>
                <a:gd name="T45" fmla="*/ 5 h 11"/>
                <a:gd name="T46" fmla="*/ 11 w 27"/>
                <a:gd name="T47" fmla="*/ 5 h 11"/>
                <a:gd name="T48" fmla="*/ 9 w 27"/>
                <a:gd name="T49" fmla="*/ 6 h 11"/>
                <a:gd name="T50" fmla="*/ 8 w 27"/>
                <a:gd name="T51" fmla="*/ 6 h 11"/>
                <a:gd name="T52" fmla="*/ 6 w 27"/>
                <a:gd name="T53" fmla="*/ 7 h 11"/>
                <a:gd name="T54" fmla="*/ 5 w 27"/>
                <a:gd name="T55" fmla="*/ 8 h 11"/>
                <a:gd name="T56" fmla="*/ 4 w 27"/>
                <a:gd name="T57" fmla="*/ 8 h 11"/>
                <a:gd name="T58" fmla="*/ 3 w 27"/>
                <a:gd name="T59" fmla="*/ 9 h 11"/>
                <a:gd name="T60" fmla="*/ 1 w 27"/>
                <a:gd name="T61" fmla="*/ 10 h 11"/>
                <a:gd name="T62" fmla="*/ 1 w 27"/>
                <a:gd name="T63" fmla="*/ 11 h 11"/>
                <a:gd name="T64" fmla="*/ 0 w 27"/>
                <a:gd name="T6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" h="11">
                  <a:moveTo>
                    <a:pt x="0" y="11"/>
                  </a:moveTo>
                  <a:cubicBezTo>
                    <a:pt x="0" y="11"/>
                    <a:pt x="1" y="10"/>
                    <a:pt x="1" y="10"/>
                  </a:cubicBezTo>
                  <a:cubicBezTo>
                    <a:pt x="1" y="9"/>
                    <a:pt x="1" y="9"/>
                    <a:pt x="2" y="8"/>
                  </a:cubicBezTo>
                  <a:cubicBezTo>
                    <a:pt x="2" y="8"/>
                    <a:pt x="3" y="7"/>
                    <a:pt x="3" y="7"/>
                  </a:cubicBezTo>
                  <a:cubicBezTo>
                    <a:pt x="4" y="6"/>
                    <a:pt x="4" y="6"/>
                    <a:pt x="5" y="5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3" y="1"/>
                    <a:pt x="14" y="1"/>
                    <a:pt x="15" y="1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1" y="0"/>
                    <a:pt x="22" y="0"/>
                  </a:cubicBezTo>
                  <a:cubicBezTo>
                    <a:pt x="23" y="0"/>
                    <a:pt x="24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6" y="1"/>
                    <a:pt x="27" y="1"/>
                    <a:pt x="27" y="1"/>
                  </a:cubicBezTo>
                  <a:cubicBezTo>
                    <a:pt x="27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24" y="2"/>
                    <a:pt x="23" y="2"/>
                    <a:pt x="22" y="2"/>
                  </a:cubicBezTo>
                  <a:cubicBezTo>
                    <a:pt x="22" y="2"/>
                    <a:pt x="21" y="2"/>
                    <a:pt x="20" y="2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7" y="3"/>
                    <a:pt x="16" y="3"/>
                    <a:pt x="15" y="4"/>
                  </a:cubicBezTo>
                  <a:cubicBezTo>
                    <a:pt x="15" y="4"/>
                    <a:pt x="14" y="4"/>
                    <a:pt x="13" y="4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0" y="6"/>
                    <a:pt x="9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8" y="7"/>
                    <a:pt x="7" y="7"/>
                    <a:pt x="6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3" y="9"/>
                    <a:pt x="3" y="9"/>
                  </a:cubicBezTo>
                  <a:cubicBezTo>
                    <a:pt x="2" y="10"/>
                    <a:pt x="2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ṣḷïḍê"/>
            <p:cNvSpPr/>
            <p:nvPr/>
          </p:nvSpPr>
          <p:spPr bwMode="auto">
            <a:xfrm>
              <a:off x="10049312" y="1741017"/>
              <a:ext cx="394834" cy="289825"/>
            </a:xfrm>
            <a:custGeom>
              <a:avLst/>
              <a:gdLst>
                <a:gd name="T0" fmla="*/ 59 w 181"/>
                <a:gd name="T1" fmla="*/ 38 h 133"/>
                <a:gd name="T2" fmla="*/ 160 w 181"/>
                <a:gd name="T3" fmla="*/ 33 h 133"/>
                <a:gd name="T4" fmla="*/ 160 w 181"/>
                <a:gd name="T5" fmla="*/ 33 h 133"/>
                <a:gd name="T6" fmla="*/ 179 w 181"/>
                <a:gd name="T7" fmla="*/ 44 h 133"/>
                <a:gd name="T8" fmla="*/ 178 w 181"/>
                <a:gd name="T9" fmla="*/ 46 h 133"/>
                <a:gd name="T10" fmla="*/ 166 w 181"/>
                <a:gd name="T11" fmla="*/ 70 h 133"/>
                <a:gd name="T12" fmla="*/ 124 w 181"/>
                <a:gd name="T13" fmla="*/ 102 h 133"/>
                <a:gd name="T14" fmla="*/ 90 w 181"/>
                <a:gd name="T15" fmla="*/ 104 h 133"/>
                <a:gd name="T16" fmla="*/ 92 w 181"/>
                <a:gd name="T17" fmla="*/ 98 h 133"/>
                <a:gd name="T18" fmla="*/ 60 w 181"/>
                <a:gd name="T19" fmla="*/ 122 h 133"/>
                <a:gd name="T20" fmla="*/ 59 w 181"/>
                <a:gd name="T21" fmla="*/ 3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1" h="133">
                  <a:moveTo>
                    <a:pt x="59" y="38"/>
                  </a:moveTo>
                  <a:cubicBezTo>
                    <a:pt x="117" y="0"/>
                    <a:pt x="160" y="33"/>
                    <a:pt x="160" y="33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68" y="25"/>
                    <a:pt x="181" y="33"/>
                    <a:pt x="179" y="44"/>
                  </a:cubicBezTo>
                  <a:cubicBezTo>
                    <a:pt x="178" y="44"/>
                    <a:pt x="178" y="45"/>
                    <a:pt x="178" y="46"/>
                  </a:cubicBezTo>
                  <a:cubicBezTo>
                    <a:pt x="176" y="55"/>
                    <a:pt x="166" y="70"/>
                    <a:pt x="166" y="70"/>
                  </a:cubicBezTo>
                  <a:cubicBezTo>
                    <a:pt x="166" y="70"/>
                    <a:pt x="154" y="89"/>
                    <a:pt x="124" y="102"/>
                  </a:cubicBezTo>
                  <a:cubicBezTo>
                    <a:pt x="95" y="115"/>
                    <a:pt x="84" y="116"/>
                    <a:pt x="90" y="104"/>
                  </a:cubicBezTo>
                  <a:cubicBezTo>
                    <a:pt x="90" y="102"/>
                    <a:pt x="91" y="100"/>
                    <a:pt x="92" y="98"/>
                  </a:cubicBezTo>
                  <a:cubicBezTo>
                    <a:pt x="85" y="106"/>
                    <a:pt x="73" y="118"/>
                    <a:pt x="60" y="122"/>
                  </a:cubicBezTo>
                  <a:cubicBezTo>
                    <a:pt x="16" y="133"/>
                    <a:pt x="0" y="75"/>
                    <a:pt x="59" y="38"/>
                  </a:cubicBezTo>
                  <a:close/>
                </a:path>
              </a:pathLst>
            </a:custGeom>
            <a:solidFill>
              <a:srgbClr val="3617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$ľíḑê"/>
            <p:cNvSpPr/>
            <p:nvPr/>
          </p:nvSpPr>
          <p:spPr bwMode="auto">
            <a:xfrm>
              <a:off x="10136469" y="2030842"/>
              <a:ext cx="111310" cy="127061"/>
            </a:xfrm>
            <a:custGeom>
              <a:avLst/>
              <a:gdLst>
                <a:gd name="T0" fmla="*/ 34 w 51"/>
                <a:gd name="T1" fmla="*/ 11 h 58"/>
                <a:gd name="T2" fmla="*/ 6 w 51"/>
                <a:gd name="T3" fmla="*/ 17 h 58"/>
                <a:gd name="T4" fmla="*/ 51 w 51"/>
                <a:gd name="T5" fmla="*/ 40 h 58"/>
                <a:gd name="T6" fmla="*/ 34 w 51"/>
                <a:gd name="T7" fmla="*/ 1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58">
                  <a:moveTo>
                    <a:pt x="34" y="11"/>
                  </a:moveTo>
                  <a:cubicBezTo>
                    <a:pt x="34" y="11"/>
                    <a:pt x="13" y="0"/>
                    <a:pt x="6" y="17"/>
                  </a:cubicBezTo>
                  <a:cubicBezTo>
                    <a:pt x="0" y="33"/>
                    <a:pt x="32" y="58"/>
                    <a:pt x="51" y="40"/>
                  </a:cubicBezTo>
                  <a:lnTo>
                    <a:pt x="34" y="11"/>
                  </a:lnTo>
                  <a:close/>
                </a:path>
              </a:pathLst>
            </a:custGeom>
            <a:solidFill>
              <a:srgbClr val="EDA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S1íḋé"/>
            <p:cNvSpPr/>
            <p:nvPr/>
          </p:nvSpPr>
          <p:spPr bwMode="auto">
            <a:xfrm>
              <a:off x="10152221" y="2059195"/>
              <a:ext cx="91358" cy="80857"/>
            </a:xfrm>
            <a:custGeom>
              <a:avLst/>
              <a:gdLst>
                <a:gd name="T0" fmla="*/ 33 w 42"/>
                <a:gd name="T1" fmla="*/ 9 h 37"/>
                <a:gd name="T2" fmla="*/ 42 w 42"/>
                <a:gd name="T3" fmla="*/ 24 h 37"/>
                <a:gd name="T4" fmla="*/ 8 w 42"/>
                <a:gd name="T5" fmla="*/ 7 h 37"/>
                <a:gd name="T6" fmla="*/ 33 w 42"/>
                <a:gd name="T7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7">
                  <a:moveTo>
                    <a:pt x="33" y="9"/>
                  </a:moveTo>
                  <a:cubicBezTo>
                    <a:pt x="42" y="24"/>
                    <a:pt x="42" y="24"/>
                    <a:pt x="42" y="24"/>
                  </a:cubicBezTo>
                  <a:cubicBezTo>
                    <a:pt x="24" y="37"/>
                    <a:pt x="0" y="15"/>
                    <a:pt x="8" y="7"/>
                  </a:cubicBezTo>
                  <a:cubicBezTo>
                    <a:pt x="13" y="0"/>
                    <a:pt x="27" y="6"/>
                    <a:pt x="33" y="9"/>
                  </a:cubicBezTo>
                  <a:close/>
                </a:path>
              </a:pathLst>
            </a:custGeom>
            <a:solidFill>
              <a:srgbClr val="F7A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ïş1íďè"/>
            <p:cNvSpPr/>
            <p:nvPr/>
          </p:nvSpPr>
          <p:spPr bwMode="auto">
            <a:xfrm>
              <a:off x="10162722" y="2063395"/>
              <a:ext cx="60905" cy="26253"/>
            </a:xfrm>
            <a:custGeom>
              <a:avLst/>
              <a:gdLst>
                <a:gd name="T0" fmla="*/ 2 w 28"/>
                <a:gd name="T1" fmla="*/ 12 h 12"/>
                <a:gd name="T2" fmla="*/ 2 w 28"/>
                <a:gd name="T3" fmla="*/ 11 h 12"/>
                <a:gd name="T4" fmla="*/ 2 w 28"/>
                <a:gd name="T5" fmla="*/ 10 h 12"/>
                <a:gd name="T6" fmla="*/ 2 w 28"/>
                <a:gd name="T7" fmla="*/ 7 h 12"/>
                <a:gd name="T8" fmla="*/ 3 w 28"/>
                <a:gd name="T9" fmla="*/ 6 h 12"/>
                <a:gd name="T10" fmla="*/ 3 w 28"/>
                <a:gd name="T11" fmla="*/ 5 h 12"/>
                <a:gd name="T12" fmla="*/ 3 w 28"/>
                <a:gd name="T13" fmla="*/ 5 h 12"/>
                <a:gd name="T14" fmla="*/ 3 w 28"/>
                <a:gd name="T15" fmla="*/ 5 h 12"/>
                <a:gd name="T16" fmla="*/ 3 w 28"/>
                <a:gd name="T17" fmla="*/ 5 h 12"/>
                <a:gd name="T18" fmla="*/ 3 w 28"/>
                <a:gd name="T19" fmla="*/ 5 h 12"/>
                <a:gd name="T20" fmla="*/ 3 w 28"/>
                <a:gd name="T21" fmla="*/ 5 h 12"/>
                <a:gd name="T22" fmla="*/ 3 w 28"/>
                <a:gd name="T23" fmla="*/ 5 h 12"/>
                <a:gd name="T24" fmla="*/ 4 w 28"/>
                <a:gd name="T25" fmla="*/ 5 h 12"/>
                <a:gd name="T26" fmla="*/ 4 w 28"/>
                <a:gd name="T27" fmla="*/ 5 h 12"/>
                <a:gd name="T28" fmla="*/ 5 w 28"/>
                <a:gd name="T29" fmla="*/ 4 h 12"/>
                <a:gd name="T30" fmla="*/ 5 w 28"/>
                <a:gd name="T31" fmla="*/ 4 h 12"/>
                <a:gd name="T32" fmla="*/ 6 w 28"/>
                <a:gd name="T33" fmla="*/ 4 h 12"/>
                <a:gd name="T34" fmla="*/ 12 w 28"/>
                <a:gd name="T35" fmla="*/ 3 h 12"/>
                <a:gd name="T36" fmla="*/ 15 w 28"/>
                <a:gd name="T37" fmla="*/ 3 h 12"/>
                <a:gd name="T38" fmla="*/ 18 w 28"/>
                <a:gd name="T39" fmla="*/ 4 h 12"/>
                <a:gd name="T40" fmla="*/ 23 w 28"/>
                <a:gd name="T41" fmla="*/ 5 h 12"/>
                <a:gd name="T42" fmla="*/ 28 w 28"/>
                <a:gd name="T43" fmla="*/ 7 h 12"/>
                <a:gd name="T44" fmla="*/ 27 w 28"/>
                <a:gd name="T45" fmla="*/ 6 h 12"/>
                <a:gd name="T46" fmla="*/ 24 w 28"/>
                <a:gd name="T47" fmla="*/ 4 h 12"/>
                <a:gd name="T48" fmla="*/ 21 w 28"/>
                <a:gd name="T49" fmla="*/ 3 h 12"/>
                <a:gd name="T50" fmla="*/ 18 w 28"/>
                <a:gd name="T51" fmla="*/ 2 h 12"/>
                <a:gd name="T52" fmla="*/ 12 w 28"/>
                <a:gd name="T53" fmla="*/ 0 h 12"/>
                <a:gd name="T54" fmla="*/ 8 w 28"/>
                <a:gd name="T55" fmla="*/ 0 h 12"/>
                <a:gd name="T56" fmla="*/ 5 w 28"/>
                <a:gd name="T57" fmla="*/ 1 h 12"/>
                <a:gd name="T58" fmla="*/ 4 w 28"/>
                <a:gd name="T59" fmla="*/ 2 h 12"/>
                <a:gd name="T60" fmla="*/ 3 w 28"/>
                <a:gd name="T61" fmla="*/ 2 h 12"/>
                <a:gd name="T62" fmla="*/ 3 w 28"/>
                <a:gd name="T63" fmla="*/ 3 h 12"/>
                <a:gd name="T64" fmla="*/ 2 w 28"/>
                <a:gd name="T65" fmla="*/ 4 h 12"/>
                <a:gd name="T66" fmla="*/ 2 w 28"/>
                <a:gd name="T67" fmla="*/ 4 h 12"/>
                <a:gd name="T68" fmla="*/ 2 w 28"/>
                <a:gd name="T69" fmla="*/ 4 h 12"/>
                <a:gd name="T70" fmla="*/ 2 w 28"/>
                <a:gd name="T71" fmla="*/ 4 h 12"/>
                <a:gd name="T72" fmla="*/ 1 w 28"/>
                <a:gd name="T73" fmla="*/ 5 h 12"/>
                <a:gd name="T74" fmla="*/ 1 w 28"/>
                <a:gd name="T75" fmla="*/ 6 h 12"/>
                <a:gd name="T76" fmla="*/ 1 w 28"/>
                <a:gd name="T77" fmla="*/ 9 h 12"/>
                <a:gd name="T78" fmla="*/ 1 w 28"/>
                <a:gd name="T79" fmla="*/ 10 h 12"/>
                <a:gd name="T80" fmla="*/ 2 w 28"/>
                <a:gd name="T81" fmla="*/ 11 h 12"/>
                <a:gd name="T82" fmla="*/ 2 w 28"/>
                <a:gd name="T8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" h="12">
                  <a:moveTo>
                    <a:pt x="2" y="12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3"/>
                    <a:pt x="10" y="3"/>
                    <a:pt x="12" y="3"/>
                  </a:cubicBezTo>
                  <a:cubicBezTo>
                    <a:pt x="13" y="3"/>
                    <a:pt x="14" y="3"/>
                    <a:pt x="15" y="3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4"/>
                    <a:pt x="21" y="5"/>
                    <a:pt x="23" y="5"/>
                  </a:cubicBezTo>
                  <a:cubicBezTo>
                    <a:pt x="26" y="6"/>
                    <a:pt x="28" y="7"/>
                    <a:pt x="28" y="7"/>
                  </a:cubicBezTo>
                  <a:cubicBezTo>
                    <a:pt x="28" y="7"/>
                    <a:pt x="28" y="7"/>
                    <a:pt x="27" y="6"/>
                  </a:cubicBezTo>
                  <a:cubicBezTo>
                    <a:pt x="26" y="5"/>
                    <a:pt x="25" y="5"/>
                    <a:pt x="24" y="4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2"/>
                    <a:pt x="19" y="2"/>
                    <a:pt x="18" y="2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11" y="0"/>
                    <a:pt x="9" y="0"/>
                    <a:pt x="8" y="0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7"/>
                    <a:pt x="1" y="8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1"/>
                    <a:pt x="2" y="11"/>
                    <a:pt x="2" y="11"/>
                  </a:cubicBezTo>
                  <a:lnTo>
                    <a:pt x="2" y="12"/>
                  </a:ln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sḷíḓé"/>
            <p:cNvSpPr/>
            <p:nvPr/>
          </p:nvSpPr>
          <p:spPr bwMode="auto">
            <a:xfrm>
              <a:off x="10176373" y="1976238"/>
              <a:ext cx="117610" cy="168014"/>
            </a:xfrm>
            <a:custGeom>
              <a:avLst/>
              <a:gdLst>
                <a:gd name="T0" fmla="*/ 17 w 54"/>
                <a:gd name="T1" fmla="*/ 0 h 77"/>
                <a:gd name="T2" fmla="*/ 44 w 54"/>
                <a:gd name="T3" fmla="*/ 71 h 77"/>
                <a:gd name="T4" fmla="*/ 8 w 54"/>
                <a:gd name="T5" fmla="*/ 33 h 77"/>
                <a:gd name="T6" fmla="*/ 0 w 54"/>
                <a:gd name="T7" fmla="*/ 11 h 77"/>
                <a:gd name="T8" fmla="*/ 17 w 54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77">
                  <a:moveTo>
                    <a:pt x="17" y="0"/>
                  </a:moveTo>
                  <a:cubicBezTo>
                    <a:pt x="17" y="0"/>
                    <a:pt x="54" y="65"/>
                    <a:pt x="44" y="71"/>
                  </a:cubicBezTo>
                  <a:cubicBezTo>
                    <a:pt x="33" y="77"/>
                    <a:pt x="8" y="33"/>
                    <a:pt x="8" y="33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3E15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śľîḓe"/>
            <p:cNvSpPr/>
            <p:nvPr/>
          </p:nvSpPr>
          <p:spPr bwMode="auto">
            <a:xfrm>
              <a:off x="10359088" y="2279714"/>
              <a:ext cx="42004" cy="46204"/>
            </a:xfrm>
            <a:custGeom>
              <a:avLst/>
              <a:gdLst>
                <a:gd name="T0" fmla="*/ 31 w 40"/>
                <a:gd name="T1" fmla="*/ 4 h 44"/>
                <a:gd name="T2" fmla="*/ 40 w 40"/>
                <a:gd name="T3" fmla="*/ 39 h 44"/>
                <a:gd name="T4" fmla="*/ 23 w 40"/>
                <a:gd name="T5" fmla="*/ 44 h 44"/>
                <a:gd name="T6" fmla="*/ 0 w 40"/>
                <a:gd name="T7" fmla="*/ 19 h 44"/>
                <a:gd name="T8" fmla="*/ 11 w 40"/>
                <a:gd name="T9" fmla="*/ 0 h 44"/>
                <a:gd name="T10" fmla="*/ 21 w 40"/>
                <a:gd name="T11" fmla="*/ 0 h 44"/>
                <a:gd name="T12" fmla="*/ 31 w 40"/>
                <a:gd name="T13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4">
                  <a:moveTo>
                    <a:pt x="31" y="4"/>
                  </a:moveTo>
                  <a:lnTo>
                    <a:pt x="40" y="39"/>
                  </a:lnTo>
                  <a:lnTo>
                    <a:pt x="23" y="44"/>
                  </a:lnTo>
                  <a:lnTo>
                    <a:pt x="0" y="19"/>
                  </a:lnTo>
                  <a:lnTo>
                    <a:pt x="11" y="0"/>
                  </a:lnTo>
                  <a:lnTo>
                    <a:pt x="21" y="0"/>
                  </a:lnTo>
                  <a:lnTo>
                    <a:pt x="31" y="4"/>
                  </a:lnTo>
                  <a:close/>
                </a:path>
              </a:pathLst>
            </a:custGeom>
            <a:solidFill>
              <a:srgbClr val="E235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íṩļiďe"/>
            <p:cNvSpPr/>
            <p:nvPr/>
          </p:nvSpPr>
          <p:spPr bwMode="auto">
            <a:xfrm>
              <a:off x="10431545" y="2929719"/>
              <a:ext cx="111310" cy="157514"/>
            </a:xfrm>
            <a:custGeom>
              <a:avLst/>
              <a:gdLst>
                <a:gd name="T0" fmla="*/ 106 w 106"/>
                <a:gd name="T1" fmla="*/ 150 h 150"/>
                <a:gd name="T2" fmla="*/ 106 w 106"/>
                <a:gd name="T3" fmla="*/ 0 h 150"/>
                <a:gd name="T4" fmla="*/ 0 w 106"/>
                <a:gd name="T5" fmla="*/ 0 h 150"/>
                <a:gd name="T6" fmla="*/ 0 w 106"/>
                <a:gd name="T7" fmla="*/ 98 h 150"/>
                <a:gd name="T8" fmla="*/ 106 w 106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50">
                  <a:moveTo>
                    <a:pt x="106" y="150"/>
                  </a:moveTo>
                  <a:lnTo>
                    <a:pt x="106" y="0"/>
                  </a:lnTo>
                  <a:lnTo>
                    <a:pt x="0" y="0"/>
                  </a:lnTo>
                  <a:lnTo>
                    <a:pt x="0" y="98"/>
                  </a:lnTo>
                  <a:lnTo>
                    <a:pt x="106" y="150"/>
                  </a:lnTo>
                  <a:close/>
                </a:path>
              </a:pathLst>
            </a:custGeom>
            <a:solidFill>
              <a:srgbClr val="1C1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ṡļïďe"/>
            <p:cNvSpPr/>
            <p:nvPr/>
          </p:nvSpPr>
          <p:spPr bwMode="auto">
            <a:xfrm>
              <a:off x="10219427" y="2818410"/>
              <a:ext cx="172215" cy="26253"/>
            </a:xfrm>
            <a:prstGeom prst="rect">
              <a:avLst/>
            </a:prstGeom>
            <a:solidFill>
              <a:srgbClr val="727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618893" y="1956987"/>
            <a:ext cx="9274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数据增样</a:t>
            </a:r>
            <a:r>
              <a:rPr lang="zh-CN" altLang="en-US" sz="2000" dirty="0" smtClean="0"/>
              <a:t>可提升训练效果</a:t>
            </a:r>
            <a:endParaRPr lang="en-US" altLang="zh-CN" sz="20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同样尺寸的</a:t>
            </a:r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通道图像</a:t>
            </a:r>
            <a:r>
              <a:rPr lang="zh-CN" altLang="en-US" sz="2000" dirty="0" smtClean="0"/>
              <a:t>比</a:t>
            </a:r>
            <a:r>
              <a:rPr lang="zh-CN" altLang="en-US" sz="2000" b="1" dirty="0" smtClean="0"/>
              <a:t>单通道</a:t>
            </a:r>
            <a:r>
              <a:rPr lang="zh-CN" altLang="en-US" sz="2000" dirty="0" smtClean="0"/>
              <a:t>效果更佳</a:t>
            </a:r>
            <a:endParaRPr lang="en-US" altLang="zh-CN" sz="20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全</a:t>
            </a:r>
            <a:r>
              <a:rPr lang="zh-CN" altLang="en-US" sz="2000" dirty="0"/>
              <a:t>连接网络的限</a:t>
            </a:r>
            <a:r>
              <a:rPr lang="zh-CN" altLang="en-US" sz="2000" dirty="0" smtClean="0"/>
              <a:t>制：（</a:t>
            </a:r>
            <a:r>
              <a:rPr lang="zh-CN" altLang="en-US" sz="2000" b="1" dirty="0" smtClean="0"/>
              <a:t>丢</a:t>
            </a:r>
            <a:r>
              <a:rPr lang="zh-CN" altLang="en-US" sz="2000" b="1" dirty="0"/>
              <a:t>失空间信</a:t>
            </a:r>
            <a:r>
              <a:rPr lang="zh-CN" altLang="en-US" sz="2000" b="1" dirty="0" smtClean="0"/>
              <a:t>息</a:t>
            </a:r>
            <a:r>
              <a:rPr lang="zh-CN" altLang="en-US" sz="2000" dirty="0" smtClean="0"/>
              <a:t>），</a:t>
            </a:r>
            <a:r>
              <a:rPr lang="zh-CN" altLang="en-US" sz="2000" dirty="0"/>
              <a:t>对于一些图</a:t>
            </a:r>
            <a:r>
              <a:rPr lang="zh-CN" altLang="en-US" sz="2000" dirty="0" smtClean="0"/>
              <a:t>像或语</a:t>
            </a:r>
            <a:r>
              <a:rPr lang="zh-CN" altLang="en-US" sz="2000" dirty="0"/>
              <a:t>言</a:t>
            </a:r>
            <a:r>
              <a:rPr lang="zh-CN" altLang="en-US" sz="2000" dirty="0" smtClean="0"/>
              <a:t>等数据，数据的空间信</a:t>
            </a:r>
            <a:r>
              <a:rPr lang="zh-CN" altLang="en-US" sz="2000" dirty="0"/>
              <a:t>息并未得到明确的保留</a:t>
            </a:r>
            <a:r>
              <a:rPr lang="zh-CN" altLang="en-US" sz="2000" dirty="0" smtClean="0"/>
              <a:t>，无</a:t>
            </a:r>
            <a:r>
              <a:rPr lang="zh-CN" altLang="en-US" sz="2000" dirty="0"/>
              <a:t>法学习到这</a:t>
            </a:r>
            <a:r>
              <a:rPr lang="zh-CN" altLang="en-US" sz="2000" dirty="0" smtClean="0"/>
              <a:t>些信</a:t>
            </a:r>
            <a:r>
              <a:rPr lang="zh-CN" altLang="en-US" sz="2000" dirty="0"/>
              <a:t>息</a:t>
            </a:r>
            <a:r>
              <a:rPr lang="zh-CN" altLang="en-US" sz="2000" dirty="0" smtClean="0"/>
              <a:t>。因此准确率较难提升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138762" y="787132"/>
            <a:ext cx="2262464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部分</a:t>
            </a: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源码</a:t>
            </a:r>
            <a:endParaRPr lang="zh-CN" altLang="en-US" sz="40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14354" y="668806"/>
            <a:ext cx="3193913" cy="5493812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 split_train_or_test(</a:t>
            </a:r>
            <a:r>
              <a:rPr lang="en-US" altLang="zh-CN" sz="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data_dir</a:t>
            </a: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categories</a:t>
            </a: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CN" sz="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# </a:t>
            </a:r>
            <a: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定义数据路径</a:t>
            </a:r>
            <a:b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train_dir = os.path.join(</a:t>
            </a:r>
            <a:r>
              <a:rPr lang="en-US" altLang="zh-CN" sz="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data_dir</a:t>
            </a: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'train')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test_dir = os.path.join(</a:t>
            </a:r>
            <a:r>
              <a:rPr lang="en-US" altLang="zh-CN" sz="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data_dir</a:t>
            </a: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'test')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CN" sz="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定义训练集和测试集比例</a:t>
            </a:r>
            <a:b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train_ratio = 0.8  </a:t>
            </a:r>
            <a:r>
              <a:rPr lang="en-US" altLang="zh-CN" sz="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训练集比例</a:t>
            </a:r>
            <a:b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test_ratio = 0.2  </a:t>
            </a:r>
            <a:r>
              <a:rPr lang="en-US" altLang="zh-CN" sz="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测试集比例</a:t>
            </a:r>
            <a:b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CN" sz="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创建训练集和测试集文件夹</a:t>
            </a:r>
            <a:b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os.makedirs(train_dir, exist_ok=True)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os.makedirs(test_dir, exist_ok=True)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CN" sz="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遍历每个类别</a:t>
            </a:r>
            <a:b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category in </a:t>
            </a:r>
            <a:r>
              <a:rPr lang="en-US" altLang="zh-CN" sz="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categories</a:t>
            </a: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category_dir = os.path.join(</a:t>
            </a:r>
            <a:r>
              <a:rPr lang="en-US" altLang="zh-CN" sz="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data_dir</a:t>
            </a: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category)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train_category_dir = os.path.join(train_dir, category)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test_category_dir = os.path.join(test_dir, category)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os.makedirs(train_category_dir, exist_ok=True)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os.makedirs(test_category_dir, exist_ok=True)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获取类别下的所有图像文件</a:t>
            </a:r>
            <a:b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image_files = os.listdir(category_dir)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900" i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随机打乱图像文件列表</a:t>
            </a:r>
            <a:b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random.shuffle(image_files)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计算训练集和测试集的分割点</a:t>
            </a:r>
            <a:b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split_index = </a:t>
            </a:r>
            <a:r>
              <a:rPr lang="en-US" altLang="zh-CN" sz="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len</a:t>
            </a: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(image_files) * train_ratio)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将图像文件复制到训练集和测试集文件夹中</a:t>
            </a:r>
            <a:b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zh-CN" alt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i, image_file in </a:t>
            </a:r>
            <a:r>
              <a:rPr lang="en-US" altLang="zh-CN" sz="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enumerate</a:t>
            </a: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(image_files):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src_path = os.path.join(category_dir, image_file)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if i &lt; split_index: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dst_path = os.path.join(train_category_dir, image_file)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else: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dst_path = os.path.join(test_category_dir, image_file)</a:t>
            </a:r>
            <a:b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shutil.copyfile(src_path, dst_path</a:t>
            </a:r>
            <a:r>
              <a:rPr lang="en-US" altLang="zh-CN" sz="9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CN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55063" y="1618129"/>
            <a:ext cx="6096000" cy="4247317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txBody>
          <a:bodyPr>
            <a:spAutoFit/>
          </a:bodyPr>
          <a:lstStyle/>
          <a:p>
            <a:r>
              <a:rPr lang="en-US" altLang="zh-CN" sz="1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 </a:t>
            </a: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add_data(</a:t>
            </a:r>
            <a:r>
              <a:rPr lang="en-US" altLang="zh-CN" sz="1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path</a:t>
            </a: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max_num</a:t>
            </a: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  <a:b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def random_add_trans(</a:t>
            </a:r>
            <a:r>
              <a:rPr lang="en-US" altLang="zh-CN" sz="1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  <a:b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h, w = </a:t>
            </a:r>
            <a:r>
              <a:rPr lang="en-US" altLang="zh-CN" sz="1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.size</a:t>
            </a:r>
            <a:b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1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zh-CN" alt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随机增样</a:t>
            </a:r>
            <a:br>
              <a:rPr lang="zh-CN" alt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zh-CN" alt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random_add_trans = transforms.Compose([</a:t>
            </a:r>
            <a:b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transforms.RandomHorizontalFlip(p=0.5),  </a:t>
            </a:r>
            <a:r>
              <a:rPr lang="en-US" altLang="zh-CN" sz="1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zh-CN" alt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随机水平翻转</a:t>
            </a:r>
            <a:br>
              <a:rPr lang="zh-CN" alt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zh-CN" alt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transforms.RandomVerticalFlip(p=0.5),  </a:t>
            </a:r>
            <a:r>
              <a:rPr lang="en-US" altLang="zh-CN" sz="1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zh-CN" alt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随机垂直翻转</a:t>
            </a:r>
            <a:br>
              <a:rPr lang="zh-CN" alt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zh-CN" alt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transforms.RandomRotation(degrees=10),  </a:t>
            </a:r>
            <a:r>
              <a:rPr lang="en-US" altLang="zh-CN" sz="1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zh-CN" alt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随机旋转</a:t>
            </a:r>
            <a:br>
              <a:rPr lang="zh-CN" alt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zh-CN" alt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transforms.ColorJitter(brightness=0.2, contrast=0.2, saturation=0.2, hue=0.1),  </a:t>
            </a:r>
            <a:r>
              <a:rPr lang="en-US" altLang="zh-CN" sz="1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zh-CN" alt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调整亮度、对比度、饱和度和色调</a:t>
            </a:r>
            <a:br>
              <a:rPr lang="zh-CN" alt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zh-CN" alt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transforms.CenterCrop(</a:t>
            </a:r>
            <a:r>
              <a:rPr lang="en-US" altLang="zh-CN" sz="1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</a:t>
            </a: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(h, w)),</a:t>
            </a:r>
            <a:b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transforms.Resize(</a:t>
            </a:r>
            <a:r>
              <a:rPr lang="en-US" altLang="zh-CN" sz="1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])</a:t>
            </a:r>
            <a:b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return random_add_trans(</a:t>
            </a:r>
            <a:r>
              <a:rPr lang="en-US" altLang="zh-CN" sz="1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label_dir_path = </a:t>
            </a:r>
            <a:r>
              <a:rPr lang="en-US" altLang="zh-CN" sz="1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path</a:t>
            </a:r>
            <a:br>
              <a:rPr lang="en-US" altLang="zh-CN" sz="1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data_sum = </a:t>
            </a:r>
            <a:r>
              <a:rPr lang="en-US" altLang="zh-CN" sz="1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len</a:t>
            </a: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(os.listdir(label_dir_path))</a:t>
            </a:r>
            <a:b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while data_sum &lt;= </a:t>
            </a:r>
            <a:r>
              <a:rPr lang="en-US" altLang="zh-CN" sz="1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max_num</a:t>
            </a: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data_sum += 1</a:t>
            </a:r>
            <a:b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1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zh-CN" alt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随机选择一张：</a:t>
            </a:r>
            <a:br>
              <a:rPr lang="zh-CN" alt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zh-CN" alt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img_name = os.listdir(label_dir_path)[random.randint(0, data_sum - 2)]</a:t>
            </a:r>
            <a:b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img_path = os.path.join(label_dir_path, img_name)</a:t>
            </a:r>
            <a:b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1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</a:t>
            </a: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(img_path)</a:t>
            </a:r>
            <a:b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img = Image.open(img_path)</a:t>
            </a:r>
            <a:b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add_img = random_add_trans(img, 64)</a:t>
            </a:r>
            <a:b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add_img.save(os.path.join(label_dir_path, f'a{data_sum}.jpg'))</a:t>
            </a:r>
            <a:b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1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</a:t>
            </a: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(f'a{data_sum}.jpg save success')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4176" y="1582718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6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数据增样方</a:t>
            </a:r>
            <a:r>
              <a:rPr lang="zh-CN" altLang="en-US" sz="16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法</a:t>
            </a:r>
            <a:endParaRPr lang="en-US" altLang="zh-CN" sz="16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1062" y="1202630"/>
            <a:ext cx="430887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6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分割数据集方法</a:t>
            </a:r>
            <a:endParaRPr lang="en-US" altLang="zh-CN" sz="16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33" y="1125538"/>
            <a:ext cx="7191516" cy="498332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47404" y="2605630"/>
            <a:ext cx="4729018" cy="83099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感</a:t>
            </a:r>
            <a:r>
              <a:rPr lang="zh-CN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谢观看</a:t>
            </a:r>
          </a:p>
        </p:txBody>
      </p:sp>
      <p:sp>
        <p:nvSpPr>
          <p:cNvPr id="6" name="矩形 5"/>
          <p:cNvSpPr/>
          <p:nvPr/>
        </p:nvSpPr>
        <p:spPr>
          <a:xfrm>
            <a:off x="1237878" y="1737389"/>
            <a:ext cx="4729018" cy="99706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54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THANKS</a:t>
            </a:r>
            <a:endParaRPr lang="zh-CN" altLang="en-US" sz="54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图片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757" y="1355487"/>
            <a:ext cx="6016486" cy="466869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921884" y="2132503"/>
            <a:ext cx="2348232" cy="748590"/>
            <a:chOff x="7523108" y="3114669"/>
            <a:chExt cx="2348232" cy="748590"/>
          </a:xfrm>
        </p:grpSpPr>
        <p:sp>
          <p:nvSpPr>
            <p:cNvPr id="4" name="矩形 3"/>
            <p:cNvSpPr/>
            <p:nvPr/>
          </p:nvSpPr>
          <p:spPr>
            <a:xfrm>
              <a:off x="7576237" y="3114669"/>
              <a:ext cx="2241974" cy="5648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b="1" dirty="0" smtClean="0">
                  <a:solidFill>
                    <a:schemeClr val="bg1"/>
                  </a:solidFill>
                </a:rPr>
                <a:t>01</a:t>
              </a:r>
              <a:r>
                <a:rPr lang="zh-CN" altLang="en-US" sz="2800" b="1" dirty="0" smtClean="0">
                  <a:solidFill>
                    <a:schemeClr val="bg1"/>
                  </a:solidFill>
                </a:rPr>
                <a:t>数据集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523108" y="3641467"/>
              <a:ext cx="2348232" cy="22179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下载猫狗数据集，处理尺寸，数据增样</a:t>
              </a:r>
              <a:endParaRPr lang="en-US" altLang="zh-CN" sz="8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 rot="5400000">
            <a:off x="1359763" y="2586582"/>
            <a:ext cx="3455987" cy="993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PART 01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17" y="3816291"/>
            <a:ext cx="2843379" cy="2158104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771357" y="1342658"/>
            <a:ext cx="4975400" cy="1015881"/>
            <a:chOff x="6246240" y="1886304"/>
            <a:chExt cx="4673451" cy="1015881"/>
          </a:xfrm>
        </p:grpSpPr>
        <p:grpSp>
          <p:nvGrpSpPr>
            <p:cNvPr id="3" name="组合 2"/>
            <p:cNvGrpSpPr/>
            <p:nvPr/>
          </p:nvGrpSpPr>
          <p:grpSpPr>
            <a:xfrm>
              <a:off x="6928832" y="1886304"/>
              <a:ext cx="3990859" cy="1015881"/>
              <a:chOff x="7523107" y="3331677"/>
              <a:chExt cx="3990859" cy="1015881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7523108" y="3331677"/>
                <a:ext cx="2241974" cy="387798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源数据格式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7523107" y="3641467"/>
                <a:ext cx="3990859" cy="706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200" dirty="0">
                    <a:latin typeface="Century Gothic" panose="020B0502020202020204" pitchFamily="34" charset="0"/>
                    <a:ea typeface="+mj-ea"/>
                  </a:rPr>
                  <a:t>PetImages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altLang="zh-CN" sz="1200" dirty="0">
                    <a:latin typeface="Century Gothic" panose="020B0502020202020204" pitchFamily="34" charset="0"/>
                    <a:ea typeface="+mj-ea"/>
                  </a:rPr>
                  <a:t>├─ </a:t>
                </a:r>
                <a:r>
                  <a:rPr lang="en-US" altLang="zh-CN" sz="1200" dirty="0" smtClean="0">
                    <a:latin typeface="Century Gothic" panose="020B0502020202020204" pitchFamily="34" charset="0"/>
                    <a:ea typeface="+mj-ea"/>
                  </a:rPr>
                  <a:t>cat</a:t>
                </a:r>
                <a:endParaRPr lang="en-US" altLang="zh-CN" sz="1200" dirty="0">
                  <a:latin typeface="Century Gothic" panose="020B0502020202020204" pitchFamily="34" charset="0"/>
                  <a:ea typeface="+mj-ea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en-US" altLang="zh-CN" sz="1200" dirty="0">
                    <a:latin typeface="Century Gothic" panose="020B0502020202020204" pitchFamily="34" charset="0"/>
                    <a:ea typeface="+mj-ea"/>
                  </a:rPr>
                  <a:t>└─ </a:t>
                </a:r>
                <a:r>
                  <a:rPr lang="en-US" altLang="zh-CN" sz="1200" dirty="0" smtClean="0">
                    <a:latin typeface="Century Gothic" panose="020B0502020202020204" pitchFamily="34" charset="0"/>
                    <a:ea typeface="+mj-ea"/>
                  </a:rPr>
                  <a:t>dog</a:t>
                </a:r>
                <a:endParaRPr lang="en-US" altLang="zh-CN" sz="1200" dirty="0"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6246240" y="1955979"/>
              <a:ext cx="531180" cy="531180"/>
              <a:chOff x="5905500" y="3370407"/>
              <a:chExt cx="449118" cy="449118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5905500" y="3370407"/>
                <a:ext cx="449118" cy="449118"/>
              </a:xfrm>
              <a:prstGeom prst="ellipse">
                <a:avLst/>
              </a:prstGeom>
              <a:gradFill flip="none" rotWithShape="1"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7" name="椭圆 7"/>
              <p:cNvSpPr/>
              <p:nvPr/>
            </p:nvSpPr>
            <p:spPr>
              <a:xfrm>
                <a:off x="6006955" y="3479648"/>
                <a:ext cx="246208" cy="230635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06933" h="568546">
                    <a:moveTo>
                      <a:pt x="513822" y="475541"/>
                    </a:moveTo>
                    <a:cubicBezTo>
                      <a:pt x="565228" y="475541"/>
                      <a:pt x="606933" y="517199"/>
                      <a:pt x="606933" y="568546"/>
                    </a:cubicBezTo>
                    <a:lnTo>
                      <a:pt x="420711" y="568546"/>
                    </a:lnTo>
                    <a:cubicBezTo>
                      <a:pt x="420711" y="517199"/>
                      <a:pt x="462416" y="475541"/>
                      <a:pt x="513822" y="475541"/>
                    </a:cubicBezTo>
                    <a:close/>
                    <a:moveTo>
                      <a:pt x="513822" y="342525"/>
                    </a:moveTo>
                    <a:cubicBezTo>
                      <a:pt x="539524" y="342525"/>
                      <a:pt x="560360" y="363345"/>
                      <a:pt x="560360" y="389028"/>
                    </a:cubicBezTo>
                    <a:cubicBezTo>
                      <a:pt x="560360" y="414711"/>
                      <a:pt x="539524" y="435531"/>
                      <a:pt x="513822" y="435531"/>
                    </a:cubicBezTo>
                    <a:cubicBezTo>
                      <a:pt x="488120" y="435531"/>
                      <a:pt x="467284" y="414711"/>
                      <a:pt x="467284" y="389028"/>
                    </a:cubicBezTo>
                    <a:cubicBezTo>
                      <a:pt x="467284" y="363345"/>
                      <a:pt x="488120" y="342525"/>
                      <a:pt x="513822" y="342525"/>
                    </a:cubicBezTo>
                    <a:close/>
                    <a:moveTo>
                      <a:pt x="93126" y="304208"/>
                    </a:moveTo>
                    <a:cubicBezTo>
                      <a:pt x="144540" y="304208"/>
                      <a:pt x="186152" y="345866"/>
                      <a:pt x="186152" y="397213"/>
                    </a:cubicBezTo>
                    <a:lnTo>
                      <a:pt x="0" y="397213"/>
                    </a:lnTo>
                    <a:cubicBezTo>
                      <a:pt x="0" y="345866"/>
                      <a:pt x="41712" y="304208"/>
                      <a:pt x="93126" y="304208"/>
                    </a:cubicBezTo>
                    <a:close/>
                    <a:moveTo>
                      <a:pt x="93076" y="171333"/>
                    </a:moveTo>
                    <a:cubicBezTo>
                      <a:pt x="118798" y="171333"/>
                      <a:pt x="139649" y="192137"/>
                      <a:pt x="139649" y="217801"/>
                    </a:cubicBezTo>
                    <a:cubicBezTo>
                      <a:pt x="139649" y="243465"/>
                      <a:pt x="118798" y="264269"/>
                      <a:pt x="93076" y="264269"/>
                    </a:cubicBezTo>
                    <a:cubicBezTo>
                      <a:pt x="67354" y="264269"/>
                      <a:pt x="46503" y="243465"/>
                      <a:pt x="46503" y="217801"/>
                    </a:cubicBezTo>
                    <a:cubicBezTo>
                      <a:pt x="46503" y="192137"/>
                      <a:pt x="67354" y="171333"/>
                      <a:pt x="93076" y="171333"/>
                    </a:cubicBezTo>
                    <a:close/>
                    <a:moveTo>
                      <a:pt x="513822" y="132945"/>
                    </a:moveTo>
                    <a:cubicBezTo>
                      <a:pt x="565228" y="132945"/>
                      <a:pt x="606933" y="174516"/>
                      <a:pt x="606933" y="225880"/>
                    </a:cubicBezTo>
                    <a:lnTo>
                      <a:pt x="420711" y="225880"/>
                    </a:lnTo>
                    <a:cubicBezTo>
                      <a:pt x="420711" y="174516"/>
                      <a:pt x="462416" y="132945"/>
                      <a:pt x="513822" y="132945"/>
                    </a:cubicBezTo>
                    <a:close/>
                    <a:moveTo>
                      <a:pt x="283422" y="93005"/>
                    </a:moveTo>
                    <a:lnTo>
                      <a:pt x="412314" y="93005"/>
                    </a:lnTo>
                    <a:lnTo>
                      <a:pt x="412314" y="132967"/>
                    </a:lnTo>
                    <a:lnTo>
                      <a:pt x="323451" y="132967"/>
                    </a:lnTo>
                    <a:lnTo>
                      <a:pt x="323451" y="435578"/>
                    </a:lnTo>
                    <a:lnTo>
                      <a:pt x="412314" y="435578"/>
                    </a:lnTo>
                    <a:lnTo>
                      <a:pt x="412314" y="475540"/>
                    </a:lnTo>
                    <a:lnTo>
                      <a:pt x="283422" y="475540"/>
                    </a:lnTo>
                    <a:lnTo>
                      <a:pt x="283422" y="304204"/>
                    </a:lnTo>
                    <a:lnTo>
                      <a:pt x="190456" y="304204"/>
                    </a:lnTo>
                    <a:lnTo>
                      <a:pt x="190456" y="264242"/>
                    </a:lnTo>
                    <a:lnTo>
                      <a:pt x="283422" y="264242"/>
                    </a:lnTo>
                    <a:close/>
                    <a:moveTo>
                      <a:pt x="513822" y="0"/>
                    </a:moveTo>
                    <a:cubicBezTo>
                      <a:pt x="539524" y="0"/>
                      <a:pt x="560360" y="20820"/>
                      <a:pt x="560360" y="46503"/>
                    </a:cubicBezTo>
                    <a:cubicBezTo>
                      <a:pt x="560360" y="72186"/>
                      <a:pt x="539524" y="93006"/>
                      <a:pt x="513822" y="93006"/>
                    </a:cubicBezTo>
                    <a:cubicBezTo>
                      <a:pt x="488120" y="93006"/>
                      <a:pt x="467284" y="72186"/>
                      <a:pt x="467284" y="46503"/>
                    </a:cubicBezTo>
                    <a:cubicBezTo>
                      <a:pt x="467284" y="20820"/>
                      <a:pt x="488120" y="0"/>
                      <a:pt x="51382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4316544" y="2376579"/>
            <a:ext cx="6849688" cy="3678702"/>
            <a:chOff x="5913863" y="2884121"/>
            <a:chExt cx="5005827" cy="2614279"/>
          </a:xfrm>
        </p:grpSpPr>
        <p:sp>
          <p:nvSpPr>
            <p:cNvPr id="24" name="矩形: 圆角 23"/>
            <p:cNvSpPr/>
            <p:nvPr/>
          </p:nvSpPr>
          <p:spPr>
            <a:xfrm>
              <a:off x="5913863" y="2884121"/>
              <a:ext cx="4737918" cy="2605881"/>
            </a:xfrm>
            <a:prstGeom prst="roundRect">
              <a:avLst>
                <a:gd name="adj" fmla="val 10338"/>
              </a:avLst>
            </a:prstGeom>
            <a:gradFill>
              <a:gsLst>
                <a:gs pos="0">
                  <a:srgbClr val="4E60D4"/>
                </a:gs>
                <a:gs pos="100000">
                  <a:srgbClr val="5825C7"/>
                </a:gs>
              </a:gsLst>
              <a:lin ang="5400000" scaled="1"/>
            </a:gradFill>
            <a:ln>
              <a:noFill/>
            </a:ln>
            <a:effectLst>
              <a:outerShdw blurRad="1143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928831" y="2951660"/>
              <a:ext cx="3990859" cy="2546740"/>
              <a:chOff x="7523106" y="3220181"/>
              <a:chExt cx="3990859" cy="254674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7523108" y="3220181"/>
                <a:ext cx="2241974" cy="36234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 smtClean="0">
                    <a:solidFill>
                      <a:schemeClr val="bg1"/>
                    </a:solidFill>
                  </a:rPr>
                  <a:t>处理后格式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7523106" y="3469973"/>
                <a:ext cx="3990859" cy="229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cat_dog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├─ 100-100-3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│    ├─ train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│    │    ├─ cat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│    │    ├─ dog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│    ├─ test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│    │    ├─ cat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│    │    ├─ dog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├─ 64-64-3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│    ├─ train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│    │    ├─ cat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│    │    ├─ dog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│    ├─ test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│    │    ├─ cat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│    │    ├─ dog</a:t>
                </a: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6246245" y="3132831"/>
              <a:ext cx="531180" cy="531180"/>
              <a:chOff x="5905504" y="3370407"/>
              <a:chExt cx="449118" cy="449118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5905504" y="3370407"/>
                <a:ext cx="449118" cy="4491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0" name="椭圆 13"/>
              <p:cNvSpPr/>
              <p:nvPr/>
            </p:nvSpPr>
            <p:spPr>
              <a:xfrm>
                <a:off x="6029556" y="3471862"/>
                <a:ext cx="201005" cy="246208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9966" h="600149">
                    <a:moveTo>
                      <a:pt x="373724" y="326195"/>
                    </a:moveTo>
                    <a:cubicBezTo>
                      <a:pt x="399548" y="326195"/>
                      <a:pt x="420208" y="346818"/>
                      <a:pt x="420208" y="371951"/>
                    </a:cubicBezTo>
                    <a:lnTo>
                      <a:pt x="420208" y="482796"/>
                    </a:lnTo>
                    <a:cubicBezTo>
                      <a:pt x="420208" y="494397"/>
                      <a:pt x="410524" y="504063"/>
                      <a:pt x="398257" y="504063"/>
                    </a:cubicBezTo>
                    <a:cubicBezTo>
                      <a:pt x="386636" y="504063"/>
                      <a:pt x="376952" y="494397"/>
                      <a:pt x="376952" y="482796"/>
                    </a:cubicBezTo>
                    <a:lnTo>
                      <a:pt x="376952" y="371951"/>
                    </a:lnTo>
                    <a:cubicBezTo>
                      <a:pt x="376952" y="370662"/>
                      <a:pt x="375661" y="369373"/>
                      <a:pt x="373724" y="369373"/>
                    </a:cubicBezTo>
                    <a:cubicBezTo>
                      <a:pt x="362103" y="369373"/>
                      <a:pt x="352419" y="359707"/>
                      <a:pt x="352419" y="348107"/>
                    </a:cubicBezTo>
                    <a:cubicBezTo>
                      <a:pt x="352419" y="335862"/>
                      <a:pt x="362103" y="326195"/>
                      <a:pt x="373724" y="326195"/>
                    </a:cubicBezTo>
                    <a:close/>
                    <a:moveTo>
                      <a:pt x="92312" y="299752"/>
                    </a:moveTo>
                    <a:cubicBezTo>
                      <a:pt x="69718" y="299752"/>
                      <a:pt x="50352" y="317157"/>
                      <a:pt x="50352" y="337785"/>
                    </a:cubicBezTo>
                    <a:lnTo>
                      <a:pt x="50352" y="516348"/>
                    </a:lnTo>
                    <a:cubicBezTo>
                      <a:pt x="50352" y="537620"/>
                      <a:pt x="69718" y="554381"/>
                      <a:pt x="92312" y="554381"/>
                    </a:cubicBezTo>
                    <a:lnTo>
                      <a:pt x="397008" y="554381"/>
                    </a:lnTo>
                    <a:cubicBezTo>
                      <a:pt x="420248" y="554381"/>
                      <a:pt x="438968" y="537620"/>
                      <a:pt x="438968" y="516348"/>
                    </a:cubicBezTo>
                    <a:lnTo>
                      <a:pt x="438968" y="337785"/>
                    </a:lnTo>
                    <a:cubicBezTo>
                      <a:pt x="438968" y="317157"/>
                      <a:pt x="420248" y="299752"/>
                      <a:pt x="397008" y="299752"/>
                    </a:cubicBezTo>
                    <a:close/>
                    <a:moveTo>
                      <a:pt x="184625" y="45768"/>
                    </a:moveTo>
                    <a:cubicBezTo>
                      <a:pt x="161385" y="45768"/>
                      <a:pt x="142665" y="62529"/>
                      <a:pt x="142665" y="83801"/>
                    </a:cubicBezTo>
                    <a:lnTo>
                      <a:pt x="142665" y="253983"/>
                    </a:lnTo>
                    <a:lnTo>
                      <a:pt x="347301" y="253983"/>
                    </a:lnTo>
                    <a:lnTo>
                      <a:pt x="347301" y="83801"/>
                    </a:lnTo>
                    <a:cubicBezTo>
                      <a:pt x="347301" y="62529"/>
                      <a:pt x="328581" y="45768"/>
                      <a:pt x="305341" y="45768"/>
                    </a:cubicBezTo>
                    <a:close/>
                    <a:moveTo>
                      <a:pt x="184625" y="0"/>
                    </a:moveTo>
                    <a:lnTo>
                      <a:pt x="305341" y="0"/>
                    </a:lnTo>
                    <a:cubicBezTo>
                      <a:pt x="356339" y="0"/>
                      <a:pt x="397654" y="37388"/>
                      <a:pt x="397654" y="83801"/>
                    </a:cubicBezTo>
                    <a:lnTo>
                      <a:pt x="397654" y="253983"/>
                    </a:lnTo>
                    <a:cubicBezTo>
                      <a:pt x="448651" y="254628"/>
                      <a:pt x="489966" y="292016"/>
                      <a:pt x="489966" y="337785"/>
                    </a:cubicBezTo>
                    <a:lnTo>
                      <a:pt x="489966" y="516348"/>
                    </a:lnTo>
                    <a:cubicBezTo>
                      <a:pt x="489966" y="562761"/>
                      <a:pt x="448006" y="600149"/>
                      <a:pt x="397008" y="600149"/>
                    </a:cubicBezTo>
                    <a:lnTo>
                      <a:pt x="92312" y="600149"/>
                    </a:lnTo>
                    <a:cubicBezTo>
                      <a:pt x="41315" y="600149"/>
                      <a:pt x="0" y="562761"/>
                      <a:pt x="0" y="516348"/>
                    </a:cubicBezTo>
                    <a:lnTo>
                      <a:pt x="0" y="337785"/>
                    </a:lnTo>
                    <a:cubicBezTo>
                      <a:pt x="0" y="292016"/>
                      <a:pt x="41315" y="254628"/>
                      <a:pt x="91667" y="253983"/>
                    </a:cubicBezTo>
                    <a:lnTo>
                      <a:pt x="91667" y="83801"/>
                    </a:lnTo>
                    <a:cubicBezTo>
                      <a:pt x="91667" y="37388"/>
                      <a:pt x="133627" y="0"/>
                      <a:pt x="18462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982946" y="681562"/>
            <a:ext cx="5413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i="1" dirty="0" smtClean="0"/>
              <a:t>数据集来源（</a:t>
            </a:r>
            <a:r>
              <a:rPr lang="en-US" altLang="zh-CN" sz="1400" i="1" dirty="0" smtClean="0"/>
              <a:t>kaggle</a:t>
            </a:r>
            <a:r>
              <a:rPr lang="zh-CN" altLang="en-US" sz="1400" i="1" dirty="0" smtClean="0"/>
              <a:t>）：</a:t>
            </a:r>
            <a:endParaRPr lang="en-US" altLang="zh-CN" sz="1400" i="1" dirty="0" smtClean="0"/>
          </a:p>
          <a:p>
            <a:r>
              <a:rPr lang="en-US" altLang="zh-CN" sz="1400" i="1" dirty="0"/>
              <a:t>https://www.microsoft.com/en-us/download/details.aspx?id=54765</a:t>
            </a:r>
            <a:endParaRPr lang="zh-CN" altLang="en-US" sz="1400" i="1" dirty="0"/>
          </a:p>
        </p:txBody>
      </p:sp>
      <p:sp>
        <p:nvSpPr>
          <p:cNvPr id="43" name="矩形 42"/>
          <p:cNvSpPr/>
          <p:nvPr/>
        </p:nvSpPr>
        <p:spPr>
          <a:xfrm>
            <a:off x="729342" y="1202465"/>
            <a:ext cx="2960305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数据集准备</a:t>
            </a:r>
            <a:endParaRPr lang="zh-CN" altLang="en-US" sz="40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43446" y="995477"/>
            <a:ext cx="5505106" cy="76726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数</a:t>
            </a: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据处理</a:t>
            </a:r>
            <a:r>
              <a:rPr lang="en-US" altLang="zh-CN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-</a:t>
            </a: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中心裁切</a:t>
            </a:r>
            <a:endParaRPr lang="zh-CN" altLang="en-US" sz="40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1134" y="2326511"/>
            <a:ext cx="56487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h, w = </a:t>
            </a:r>
            <a:r>
              <a:rPr lang="en-US" altLang="zh-CN" sz="1400" i="1" dirty="0" smtClean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img</a:t>
            </a:r>
            <a:r>
              <a:rPr lang="en-US" altLang="zh-CN" sz="1400" dirty="0" smtClean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.size</a:t>
            </a:r>
          </a:p>
          <a:p>
            <a:r>
              <a:rPr lang="en-US" altLang="zh-CN" sz="1400" dirty="0" smtClean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transforms.Compose</a:t>
            </a:r>
            <a:r>
              <a:rPr lang="en-US" altLang="zh-CN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([</a:t>
            </a:r>
            <a:br>
              <a:rPr lang="en-US" altLang="zh-CN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zh-CN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transforms.CenterCrop(</a:t>
            </a:r>
            <a:r>
              <a:rPr lang="en-US" altLang="zh-CN" sz="1400" i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min</a:t>
            </a:r>
            <a:r>
              <a:rPr lang="en-US" altLang="zh-CN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(h, w</a:t>
            </a:r>
            <a:r>
              <a:rPr lang="en-US" altLang="zh-CN" sz="1400" dirty="0" smtClean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)), # </a:t>
            </a:r>
            <a:r>
              <a:rPr lang="zh-CN" altLang="en-US" sz="14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从中心裁切图片</a:t>
            </a:r>
            <a:r>
              <a:rPr lang="en-US" altLang="zh-CN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/>
            </a:r>
            <a:br>
              <a:rPr lang="en-US" altLang="zh-CN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zh-CN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transforms.Resize(</a:t>
            </a:r>
            <a:r>
              <a:rPr lang="en-US" altLang="zh-CN" sz="1400" i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size</a:t>
            </a:r>
            <a:r>
              <a:rPr lang="en-US" altLang="zh-CN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  <a:br>
              <a:rPr lang="en-US" altLang="zh-CN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zh-CN" sz="1400" dirty="0" smtClean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])</a:t>
            </a:r>
            <a:endParaRPr lang="en-US" altLang="zh-CN" sz="1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60" y="3919176"/>
            <a:ext cx="2717386" cy="2170418"/>
          </a:xfrm>
          <a:prstGeom prst="rect">
            <a:avLst/>
          </a:prstGeom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237" y="1771465"/>
            <a:ext cx="1497956" cy="1110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630" y="1722380"/>
            <a:ext cx="1114666" cy="110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弧形 47"/>
          <p:cNvSpPr/>
          <p:nvPr/>
        </p:nvSpPr>
        <p:spPr>
          <a:xfrm rot="20997552" flipH="1">
            <a:off x="8142588" y="2290829"/>
            <a:ext cx="830170" cy="652704"/>
          </a:xfrm>
          <a:prstGeom prst="arc">
            <a:avLst>
              <a:gd name="adj1" fmla="val 13073003"/>
              <a:gd name="adj2" fmla="val 19840141"/>
            </a:avLst>
          </a:prstGeom>
          <a:ln w="28575">
            <a:gradFill flip="none" rotWithShape="1">
              <a:gsLst>
                <a:gs pos="0">
                  <a:srgbClr val="4E60D4"/>
                </a:gs>
                <a:gs pos="100000">
                  <a:srgbClr val="5825C7">
                    <a:alpha val="3000"/>
                  </a:srgbClr>
                </a:gs>
              </a:gsLst>
              <a:lin ang="0" scaled="1"/>
              <a:tileRect/>
            </a:gra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032" y="3334822"/>
            <a:ext cx="1182366" cy="1390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弧形 48"/>
          <p:cNvSpPr/>
          <p:nvPr/>
        </p:nvSpPr>
        <p:spPr>
          <a:xfrm rot="20997552" flipH="1">
            <a:off x="8168736" y="3866977"/>
            <a:ext cx="830170" cy="652704"/>
          </a:xfrm>
          <a:prstGeom prst="arc">
            <a:avLst>
              <a:gd name="adj1" fmla="val 13073003"/>
              <a:gd name="adj2" fmla="val 19840141"/>
            </a:avLst>
          </a:prstGeom>
          <a:ln w="28575">
            <a:gradFill flip="none" rotWithShape="1">
              <a:gsLst>
                <a:gs pos="0">
                  <a:srgbClr val="4E60D4"/>
                </a:gs>
                <a:gs pos="100000">
                  <a:srgbClr val="5825C7">
                    <a:alpha val="3000"/>
                  </a:srgbClr>
                </a:gs>
              </a:gsLst>
              <a:lin ang="0" scaled="1"/>
              <a:tileRect/>
            </a:gra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630" y="3375394"/>
            <a:ext cx="1361476" cy="130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43446" y="995477"/>
            <a:ext cx="5505106" cy="76726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数</a:t>
            </a: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据增样</a:t>
            </a:r>
            <a:endParaRPr lang="zh-CN" altLang="en-US" sz="40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5159" y="2057930"/>
            <a:ext cx="7538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transforms.Compose</a:t>
            </a:r>
            <a:r>
              <a:rPr lang="en-US" altLang="zh-CN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([</a:t>
            </a:r>
            <a:br>
              <a:rPr lang="en-US" altLang="zh-CN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zh-CN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transforms.RandomHorizontalFlip(p=0.5),  # </a:t>
            </a:r>
            <a:r>
              <a:rPr lang="zh-CN" altLang="en-US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随机水平翻转</a:t>
            </a:r>
            <a:br>
              <a:rPr lang="zh-CN" altLang="en-US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zh-CN" altLang="en-US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altLang="zh-CN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transforms.RandomVerticalFlip(p=0.5),  # </a:t>
            </a:r>
            <a:r>
              <a:rPr lang="zh-CN" altLang="en-US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随机垂直翻转</a:t>
            </a:r>
            <a:br>
              <a:rPr lang="zh-CN" altLang="en-US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zh-CN" altLang="en-US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altLang="zh-CN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transforms.RandomRotation(degrees=10),  # </a:t>
            </a:r>
            <a:r>
              <a:rPr lang="zh-CN" altLang="en-US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随机旋转</a:t>
            </a:r>
            <a:br>
              <a:rPr lang="zh-CN" altLang="en-US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zh-CN" altLang="en-US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altLang="zh-CN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transforms.ColorJitter(brightness=0.2, contrast=0.2, saturation=0.2, hue=0.1),  # </a:t>
            </a:r>
            <a:r>
              <a:rPr lang="zh-CN" altLang="en-US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调整亮度、对比度、饱和度和色调</a:t>
            </a:r>
            <a:br>
              <a:rPr lang="zh-CN" altLang="en-US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zh-CN" altLang="en-US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altLang="zh-CN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transforms.CenterCrop(min(h, w)),</a:t>
            </a:r>
            <a:br>
              <a:rPr lang="en-US" altLang="zh-CN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zh-CN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transforms.Resize(size)</a:t>
            </a:r>
            <a:br>
              <a:rPr lang="en-US" altLang="zh-CN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zh-CN" sz="1400" dirty="0" smtClean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])</a:t>
            </a:r>
            <a:endParaRPr lang="en-US" altLang="zh-CN" sz="1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35" y="4403466"/>
            <a:ext cx="2111049" cy="1686127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687" y="3597935"/>
            <a:ext cx="39433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35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35" y="4403466"/>
            <a:ext cx="2111049" cy="168612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04" y="876956"/>
            <a:ext cx="4655875" cy="260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736" y="803048"/>
            <a:ext cx="4597637" cy="2618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864" y="3688880"/>
            <a:ext cx="3552246" cy="2046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409" y="3661757"/>
            <a:ext cx="3688744" cy="207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矩形 30"/>
          <p:cNvSpPr/>
          <p:nvPr/>
        </p:nvSpPr>
        <p:spPr>
          <a:xfrm>
            <a:off x="5831079" y="803048"/>
            <a:ext cx="923330" cy="2478538"/>
          </a:xfrm>
          <a:prstGeom prst="rect">
            <a:avLst/>
          </a:prstGeom>
          <a:noFill/>
        </p:spPr>
        <p:txBody>
          <a:bodyPr vert="eaVert"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训练集</a:t>
            </a:r>
            <a:endParaRPr lang="zh-CN" altLang="en-US" sz="40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83479" y="3922640"/>
            <a:ext cx="923330" cy="1743604"/>
          </a:xfrm>
          <a:prstGeom prst="rect">
            <a:avLst/>
          </a:prstGeom>
          <a:noFill/>
        </p:spPr>
        <p:txBody>
          <a:bodyPr vert="eaVert"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测试集</a:t>
            </a:r>
            <a:endParaRPr lang="zh-CN" altLang="en-US" sz="40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2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图片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757" y="1355487"/>
            <a:ext cx="6016486" cy="466869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975013" y="2132503"/>
            <a:ext cx="2241974" cy="6093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</a:rPr>
              <a:t>02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网络模型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5400000">
            <a:off x="1359763" y="2586582"/>
            <a:ext cx="3455987" cy="993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PART 02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图片 1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727" y="2615632"/>
            <a:ext cx="4608710" cy="3314483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54796" y="941807"/>
            <a:ext cx="5564507" cy="5178302"/>
            <a:chOff x="7523107" y="3331677"/>
            <a:chExt cx="5564507" cy="5178302"/>
          </a:xfrm>
        </p:grpSpPr>
        <p:sp>
          <p:nvSpPr>
            <p:cNvPr id="4" name="矩形 3"/>
            <p:cNvSpPr/>
            <p:nvPr/>
          </p:nvSpPr>
          <p:spPr>
            <a:xfrm>
              <a:off x="7523108" y="3331677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全连接神经网络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523107" y="3641467"/>
              <a:ext cx="5564507" cy="486851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class </a:t>
              </a:r>
              <a:r>
                <a:rPr lang="en-US" altLang="zh-CN" sz="1050" dirty="0" smtClean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FcNet (</a:t>
              </a:r>
              <a:r>
                <a:rPr lang="en-US" altLang="zh-CN" sz="105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nn.Module):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05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def __init__(self):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05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super().__init__()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05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self.in_layer = nn.Sequential(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05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    nn.Linear(1 * 32 * 32, 512), nn.ReLU()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05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)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05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self.hidden_layer = nn.Sequential(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05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    nn.Linear(512, 512), nn.ReLU(),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05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    nn.Linear(512, 256), nn.ReLU(),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05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    nn.Linear(256, 256), nn.ReLU(),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05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    nn.Linear(256, 128), nn.ReLU(),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05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    nn.Linear(128, 128), nn.ReLU(),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05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    nn.Linear(128, 64), nn.ReLU(),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05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    nn.Linear(64, 64), nn.ReLU(),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05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    nn.Linear(64, 32), nn.ReLU(),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05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    nn.Linear(32, 16), nn.ReLU(),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05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)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05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self.out_layer = nn.Sequential(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05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    nn.Linear(16, 2), nn.Softmax(dim=1)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05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)</a:t>
              </a:r>
            </a:p>
            <a:p>
              <a:pPr>
                <a:lnSpc>
                  <a:spcPct val="114000"/>
                </a:lnSpc>
              </a:pPr>
              <a:endParaRPr lang="en-US" altLang="zh-CN" sz="105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05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def forward(self, x):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05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x = self.in_layer(x)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05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x = self.hidden_layer(x)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05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x = self.out_layer(x)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05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return x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3708" y="908647"/>
            <a:ext cx="531180" cy="531180"/>
            <a:chOff x="5905500" y="3370407"/>
            <a:chExt cx="449118" cy="449118"/>
          </a:xfrm>
        </p:grpSpPr>
        <p:sp>
          <p:nvSpPr>
            <p:cNvPr id="18" name="椭圆 17"/>
            <p:cNvSpPr/>
            <p:nvPr/>
          </p:nvSpPr>
          <p:spPr>
            <a:xfrm>
              <a:off x="5905500" y="3370407"/>
              <a:ext cx="449118" cy="449118"/>
            </a:xfrm>
            <a:prstGeom prst="ellipse">
              <a:avLst/>
            </a:prstGeom>
            <a:gradFill flip="none" rotWithShape="1">
              <a:gsLst>
                <a:gs pos="0">
                  <a:srgbClr val="4E60D4"/>
                </a:gs>
                <a:gs pos="100000">
                  <a:srgbClr val="5825C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" name="椭圆 11"/>
            <p:cNvSpPr/>
            <p:nvPr/>
          </p:nvSpPr>
          <p:spPr>
            <a:xfrm>
              <a:off x="6006955" y="3501426"/>
              <a:ext cx="246208" cy="187079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607639" h="461710">
                  <a:moveTo>
                    <a:pt x="58217" y="310132"/>
                  </a:moveTo>
                  <a:lnTo>
                    <a:pt x="58217" y="373253"/>
                  </a:lnTo>
                  <a:lnTo>
                    <a:pt x="182129" y="373253"/>
                  </a:lnTo>
                  <a:lnTo>
                    <a:pt x="182129" y="310132"/>
                  </a:lnTo>
                  <a:close/>
                  <a:moveTo>
                    <a:pt x="425510" y="310118"/>
                  </a:moveTo>
                  <a:lnTo>
                    <a:pt x="425510" y="373215"/>
                  </a:lnTo>
                  <a:lnTo>
                    <a:pt x="549422" y="373215"/>
                  </a:lnTo>
                  <a:lnTo>
                    <a:pt x="549422" y="310118"/>
                  </a:lnTo>
                  <a:close/>
                  <a:moveTo>
                    <a:pt x="406461" y="272171"/>
                  </a:moveTo>
                  <a:lnTo>
                    <a:pt x="568383" y="272171"/>
                  </a:lnTo>
                  <a:cubicBezTo>
                    <a:pt x="578887" y="272171"/>
                    <a:pt x="587343" y="280703"/>
                    <a:pt x="587343" y="291100"/>
                  </a:cubicBezTo>
                  <a:lnTo>
                    <a:pt x="587343" y="373215"/>
                  </a:lnTo>
                  <a:lnTo>
                    <a:pt x="588589" y="373215"/>
                  </a:lnTo>
                  <a:cubicBezTo>
                    <a:pt x="599093" y="373215"/>
                    <a:pt x="607639" y="381657"/>
                    <a:pt x="607639" y="392144"/>
                  </a:cubicBezTo>
                  <a:lnTo>
                    <a:pt x="607639" y="442621"/>
                  </a:lnTo>
                  <a:cubicBezTo>
                    <a:pt x="607639" y="453108"/>
                    <a:pt x="599093" y="461639"/>
                    <a:pt x="588589" y="461639"/>
                  </a:cubicBezTo>
                  <a:lnTo>
                    <a:pt x="386254" y="461639"/>
                  </a:lnTo>
                  <a:cubicBezTo>
                    <a:pt x="375750" y="461639"/>
                    <a:pt x="367293" y="453108"/>
                    <a:pt x="367293" y="442621"/>
                  </a:cubicBezTo>
                  <a:lnTo>
                    <a:pt x="367293" y="392144"/>
                  </a:lnTo>
                  <a:cubicBezTo>
                    <a:pt x="367293" y="381657"/>
                    <a:pt x="375750" y="373215"/>
                    <a:pt x="386254" y="373215"/>
                  </a:cubicBezTo>
                  <a:lnTo>
                    <a:pt x="387500" y="373215"/>
                  </a:lnTo>
                  <a:lnTo>
                    <a:pt x="387500" y="291100"/>
                  </a:lnTo>
                  <a:cubicBezTo>
                    <a:pt x="387500" y="280703"/>
                    <a:pt x="396046" y="272171"/>
                    <a:pt x="406461" y="272171"/>
                  </a:cubicBezTo>
                  <a:close/>
                  <a:moveTo>
                    <a:pt x="39256" y="272171"/>
                  </a:moveTo>
                  <a:lnTo>
                    <a:pt x="201089" y="272171"/>
                  </a:lnTo>
                  <a:cubicBezTo>
                    <a:pt x="211593" y="272171"/>
                    <a:pt x="220139" y="280706"/>
                    <a:pt x="220139" y="291107"/>
                  </a:cubicBezTo>
                  <a:lnTo>
                    <a:pt x="220139" y="373253"/>
                  </a:lnTo>
                  <a:lnTo>
                    <a:pt x="221296" y="373253"/>
                  </a:lnTo>
                  <a:cubicBezTo>
                    <a:pt x="231800" y="373253"/>
                    <a:pt x="240346" y="381698"/>
                    <a:pt x="240346" y="392189"/>
                  </a:cubicBezTo>
                  <a:lnTo>
                    <a:pt x="240346" y="442685"/>
                  </a:lnTo>
                  <a:cubicBezTo>
                    <a:pt x="240346" y="453176"/>
                    <a:pt x="231800" y="461710"/>
                    <a:pt x="221296" y="461710"/>
                  </a:cubicBezTo>
                  <a:lnTo>
                    <a:pt x="18961" y="461710"/>
                  </a:lnTo>
                  <a:cubicBezTo>
                    <a:pt x="8546" y="461710"/>
                    <a:pt x="0" y="453176"/>
                    <a:pt x="0" y="442685"/>
                  </a:cubicBezTo>
                  <a:lnTo>
                    <a:pt x="0" y="392189"/>
                  </a:lnTo>
                  <a:cubicBezTo>
                    <a:pt x="0" y="381698"/>
                    <a:pt x="8546" y="373253"/>
                    <a:pt x="18961" y="373253"/>
                  </a:cubicBezTo>
                  <a:lnTo>
                    <a:pt x="20207" y="373253"/>
                  </a:lnTo>
                  <a:lnTo>
                    <a:pt x="20207" y="291107"/>
                  </a:lnTo>
                  <a:cubicBezTo>
                    <a:pt x="20207" y="280706"/>
                    <a:pt x="28752" y="272171"/>
                    <a:pt x="39256" y="272171"/>
                  </a:cubicBezTo>
                  <a:close/>
                  <a:moveTo>
                    <a:pt x="120150" y="133087"/>
                  </a:moveTo>
                  <a:lnTo>
                    <a:pt x="487489" y="133087"/>
                  </a:lnTo>
                  <a:cubicBezTo>
                    <a:pt x="497992" y="133087"/>
                    <a:pt x="506448" y="141623"/>
                    <a:pt x="506448" y="152027"/>
                  </a:cubicBezTo>
                  <a:lnTo>
                    <a:pt x="506448" y="234278"/>
                  </a:lnTo>
                  <a:lnTo>
                    <a:pt x="468441" y="234278"/>
                  </a:lnTo>
                  <a:lnTo>
                    <a:pt x="468441" y="171056"/>
                  </a:lnTo>
                  <a:lnTo>
                    <a:pt x="139109" y="171056"/>
                  </a:lnTo>
                  <a:lnTo>
                    <a:pt x="139109" y="234278"/>
                  </a:lnTo>
                  <a:lnTo>
                    <a:pt x="101191" y="234278"/>
                  </a:lnTo>
                  <a:lnTo>
                    <a:pt x="101191" y="152027"/>
                  </a:lnTo>
                  <a:cubicBezTo>
                    <a:pt x="101191" y="141623"/>
                    <a:pt x="109647" y="133087"/>
                    <a:pt x="120150" y="133087"/>
                  </a:cubicBezTo>
                  <a:close/>
                  <a:moveTo>
                    <a:pt x="303786" y="61016"/>
                  </a:moveTo>
                  <a:cubicBezTo>
                    <a:pt x="316529" y="61016"/>
                    <a:pt x="329283" y="65014"/>
                    <a:pt x="340189" y="73012"/>
                  </a:cubicBezTo>
                  <a:cubicBezTo>
                    <a:pt x="348558" y="79232"/>
                    <a:pt x="350428" y="91139"/>
                    <a:pt x="344196" y="99581"/>
                  </a:cubicBezTo>
                  <a:cubicBezTo>
                    <a:pt x="337963" y="107934"/>
                    <a:pt x="326033" y="109800"/>
                    <a:pt x="317664" y="103580"/>
                  </a:cubicBezTo>
                  <a:cubicBezTo>
                    <a:pt x="309384" y="97448"/>
                    <a:pt x="298255" y="97448"/>
                    <a:pt x="289975" y="103580"/>
                  </a:cubicBezTo>
                  <a:cubicBezTo>
                    <a:pt x="286592" y="106068"/>
                    <a:pt x="282674" y="107223"/>
                    <a:pt x="278757" y="107223"/>
                  </a:cubicBezTo>
                  <a:cubicBezTo>
                    <a:pt x="272881" y="107223"/>
                    <a:pt x="267183" y="104557"/>
                    <a:pt x="263443" y="99581"/>
                  </a:cubicBezTo>
                  <a:cubicBezTo>
                    <a:pt x="257211" y="91139"/>
                    <a:pt x="258992" y="79232"/>
                    <a:pt x="267450" y="73012"/>
                  </a:cubicBezTo>
                  <a:cubicBezTo>
                    <a:pt x="278312" y="65014"/>
                    <a:pt x="291043" y="61016"/>
                    <a:pt x="303786" y="61016"/>
                  </a:cubicBezTo>
                  <a:close/>
                  <a:moveTo>
                    <a:pt x="303784" y="0"/>
                  </a:moveTo>
                  <a:cubicBezTo>
                    <a:pt x="330123" y="0"/>
                    <a:pt x="355217" y="8258"/>
                    <a:pt x="376395" y="23799"/>
                  </a:cubicBezTo>
                  <a:cubicBezTo>
                    <a:pt x="384848" y="30015"/>
                    <a:pt x="386628" y="41826"/>
                    <a:pt x="380399" y="50262"/>
                  </a:cubicBezTo>
                  <a:cubicBezTo>
                    <a:pt x="376751" y="55324"/>
                    <a:pt x="370967" y="57988"/>
                    <a:pt x="365183" y="57988"/>
                  </a:cubicBezTo>
                  <a:cubicBezTo>
                    <a:pt x="361267" y="57988"/>
                    <a:pt x="357263" y="56745"/>
                    <a:pt x="353882" y="54259"/>
                  </a:cubicBezTo>
                  <a:cubicBezTo>
                    <a:pt x="323983" y="32235"/>
                    <a:pt x="283674" y="32235"/>
                    <a:pt x="253686" y="54259"/>
                  </a:cubicBezTo>
                  <a:cubicBezTo>
                    <a:pt x="245321" y="60475"/>
                    <a:pt x="233398" y="58699"/>
                    <a:pt x="227169" y="50262"/>
                  </a:cubicBezTo>
                  <a:cubicBezTo>
                    <a:pt x="220940" y="41826"/>
                    <a:pt x="222809" y="30015"/>
                    <a:pt x="231262" y="23799"/>
                  </a:cubicBezTo>
                  <a:cubicBezTo>
                    <a:pt x="252351" y="8258"/>
                    <a:pt x="277445" y="0"/>
                    <a:pt x="3037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包图主题2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733</TotalTime>
  <Words>1445</Words>
  <Application>Microsoft Office PowerPoint</Application>
  <PresentationFormat>自定义</PresentationFormat>
  <Paragraphs>278</Paragraphs>
  <Slides>25</Slides>
  <Notes>25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xb21cn</cp:lastModifiedBy>
  <cp:revision>187</cp:revision>
  <dcterms:created xsi:type="dcterms:W3CDTF">2018-12-04T10:02:18Z</dcterms:created>
  <dcterms:modified xsi:type="dcterms:W3CDTF">2023-06-07T11:39:02Z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